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ink/ink1.xml" ContentType="application/inkml+xml"/>
  <Override PartName="/ppt/ink/ink2.xml" ContentType="application/inkml+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93.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notesSlides/notesSlide94.xml" ContentType="application/vnd.openxmlformats-officedocument.presentationml.notesSlide+xml"/>
  <Override PartName="/ppt/ink/ink11.xml" ContentType="application/inkml+xml"/>
  <Override PartName="/ppt/notesSlides/notesSlide95.xml" ContentType="application/vnd.openxmlformats-officedocument.presentationml.notesSlide+xml"/>
  <Override PartName="/ppt/ink/ink12.xml" ContentType="application/inkml+xml"/>
  <Override PartName="/ppt/notesSlides/notesSlide96.xml" ContentType="application/vnd.openxmlformats-officedocument.presentationml.notesSlide+xml"/>
  <Override PartName="/ppt/ink/ink13.xml" ContentType="application/inkml+xml"/>
  <Override PartName="/ppt/notesSlides/notesSlide97.xml" ContentType="application/vnd.openxmlformats-officedocument.presentationml.notesSlide+xml"/>
  <Override PartName="/ppt/ink/ink14.xml" ContentType="application/inkml+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99"/>
  </p:notesMasterIdLst>
  <p:handoutMasterIdLst>
    <p:handoutMasterId r:id="rId200"/>
  </p:handoutMasterIdLst>
  <p:sldIdLst>
    <p:sldId id="681" r:id="rId2"/>
    <p:sldId id="600" r:id="rId3"/>
    <p:sldId id="685" r:id="rId4"/>
    <p:sldId id="786" r:id="rId5"/>
    <p:sldId id="787" r:id="rId6"/>
    <p:sldId id="1080" r:id="rId7"/>
    <p:sldId id="1121" r:id="rId8"/>
    <p:sldId id="1083" r:id="rId9"/>
    <p:sldId id="1084" r:id="rId10"/>
    <p:sldId id="1085" r:id="rId11"/>
    <p:sldId id="1086" r:id="rId12"/>
    <p:sldId id="1087" r:id="rId13"/>
    <p:sldId id="1089" r:id="rId14"/>
    <p:sldId id="1088" r:id="rId15"/>
    <p:sldId id="1122" r:id="rId16"/>
    <p:sldId id="1124" r:id="rId17"/>
    <p:sldId id="1123" r:id="rId18"/>
    <p:sldId id="1090" r:id="rId19"/>
    <p:sldId id="1091" r:id="rId20"/>
    <p:sldId id="1092" r:id="rId21"/>
    <p:sldId id="1093" r:id="rId22"/>
    <p:sldId id="1094" r:id="rId23"/>
    <p:sldId id="788" r:id="rId24"/>
    <p:sldId id="1081" r:id="rId25"/>
    <p:sldId id="789" r:id="rId26"/>
    <p:sldId id="1073" r:id="rId27"/>
    <p:sldId id="790" r:id="rId28"/>
    <p:sldId id="791" r:id="rId29"/>
    <p:sldId id="792" r:id="rId30"/>
    <p:sldId id="794" r:id="rId31"/>
    <p:sldId id="795" r:id="rId32"/>
    <p:sldId id="796" r:id="rId33"/>
    <p:sldId id="1074" r:id="rId34"/>
    <p:sldId id="797" r:id="rId35"/>
    <p:sldId id="1125" r:id="rId36"/>
    <p:sldId id="1126" r:id="rId37"/>
    <p:sldId id="1127" r:id="rId38"/>
    <p:sldId id="798" r:id="rId39"/>
    <p:sldId id="799" r:id="rId40"/>
    <p:sldId id="801" r:id="rId41"/>
    <p:sldId id="1077" r:id="rId42"/>
    <p:sldId id="975" r:id="rId43"/>
    <p:sldId id="909" r:id="rId44"/>
    <p:sldId id="1057" r:id="rId45"/>
    <p:sldId id="1056" r:id="rId46"/>
    <p:sldId id="1059" r:id="rId47"/>
    <p:sldId id="1182" r:id="rId48"/>
    <p:sldId id="1060" r:id="rId49"/>
    <p:sldId id="1061" r:id="rId50"/>
    <p:sldId id="1064" r:id="rId51"/>
    <p:sldId id="1066" r:id="rId52"/>
    <p:sldId id="1062" r:id="rId53"/>
    <p:sldId id="1065" r:id="rId54"/>
    <p:sldId id="1067" r:id="rId55"/>
    <p:sldId id="1063" r:id="rId56"/>
    <p:sldId id="1068" r:id="rId57"/>
    <p:sldId id="1069" r:id="rId58"/>
    <p:sldId id="1070" r:id="rId59"/>
    <p:sldId id="1071" r:id="rId60"/>
    <p:sldId id="1072" r:id="rId61"/>
    <p:sldId id="1112" r:id="rId62"/>
    <p:sldId id="1113" r:id="rId63"/>
    <p:sldId id="1082" r:id="rId64"/>
    <p:sldId id="1114" r:id="rId65"/>
    <p:sldId id="1115" r:id="rId66"/>
    <p:sldId id="1116" r:id="rId67"/>
    <p:sldId id="1117" r:id="rId68"/>
    <p:sldId id="1075" r:id="rId69"/>
    <p:sldId id="1076" r:id="rId70"/>
    <p:sldId id="1078" r:id="rId71"/>
    <p:sldId id="1095" r:id="rId72"/>
    <p:sldId id="1111" r:id="rId73"/>
    <p:sldId id="1100" r:id="rId74"/>
    <p:sldId id="807" r:id="rId75"/>
    <p:sldId id="808" r:id="rId76"/>
    <p:sldId id="809" r:id="rId77"/>
    <p:sldId id="1096" r:id="rId78"/>
    <p:sldId id="1098" r:id="rId79"/>
    <p:sldId id="1097" r:id="rId80"/>
    <p:sldId id="1099" r:id="rId81"/>
    <p:sldId id="1179" r:id="rId82"/>
    <p:sldId id="1181" r:id="rId83"/>
    <p:sldId id="1101" r:id="rId84"/>
    <p:sldId id="1118" r:id="rId85"/>
    <p:sldId id="1119" r:id="rId86"/>
    <p:sldId id="1120" r:id="rId87"/>
    <p:sldId id="1110" r:id="rId88"/>
    <p:sldId id="1106" r:id="rId89"/>
    <p:sldId id="1107" r:id="rId90"/>
    <p:sldId id="1108" r:id="rId91"/>
    <p:sldId id="1109" r:id="rId92"/>
    <p:sldId id="1102" r:id="rId93"/>
    <p:sldId id="1138" r:id="rId94"/>
    <p:sldId id="1131" r:id="rId95"/>
    <p:sldId id="1180" r:id="rId96"/>
    <p:sldId id="1128" r:id="rId97"/>
    <p:sldId id="1139" r:id="rId98"/>
    <p:sldId id="926" r:id="rId99"/>
    <p:sldId id="869" r:id="rId100"/>
    <p:sldId id="911" r:id="rId101"/>
    <p:sldId id="915" r:id="rId102"/>
    <p:sldId id="865" r:id="rId103"/>
    <p:sldId id="912" r:id="rId104"/>
    <p:sldId id="914" r:id="rId105"/>
    <p:sldId id="913" r:id="rId106"/>
    <p:sldId id="1136" r:id="rId107"/>
    <p:sldId id="1137" r:id="rId108"/>
    <p:sldId id="1103" r:id="rId109"/>
    <p:sldId id="811" r:id="rId110"/>
    <p:sldId id="813" r:id="rId111"/>
    <p:sldId id="814" r:id="rId112"/>
    <p:sldId id="821" r:id="rId113"/>
    <p:sldId id="1140" r:id="rId114"/>
    <p:sldId id="1141" r:id="rId115"/>
    <p:sldId id="1142" r:id="rId116"/>
    <p:sldId id="1143" r:id="rId117"/>
    <p:sldId id="1144" r:id="rId118"/>
    <p:sldId id="800" r:id="rId119"/>
    <p:sldId id="1145" r:id="rId120"/>
    <p:sldId id="802" r:id="rId121"/>
    <p:sldId id="1183" r:id="rId122"/>
    <p:sldId id="1187" r:id="rId123"/>
    <p:sldId id="1189" r:id="rId124"/>
    <p:sldId id="1190" r:id="rId125"/>
    <p:sldId id="1191" r:id="rId126"/>
    <p:sldId id="1192" r:id="rId127"/>
    <p:sldId id="1193" r:id="rId128"/>
    <p:sldId id="1184" r:id="rId129"/>
    <p:sldId id="1188" r:id="rId130"/>
    <p:sldId id="1194" r:id="rId131"/>
    <p:sldId id="1195" r:id="rId132"/>
    <p:sldId id="1196" r:id="rId133"/>
    <p:sldId id="1132" r:id="rId134"/>
    <p:sldId id="1198" r:id="rId135"/>
    <p:sldId id="1199" r:id="rId136"/>
    <p:sldId id="1200" r:id="rId137"/>
    <p:sldId id="1197" r:id="rId138"/>
    <p:sldId id="1185" r:id="rId139"/>
    <p:sldId id="1186" r:id="rId140"/>
    <p:sldId id="1146" r:id="rId141"/>
    <p:sldId id="1152" r:id="rId142"/>
    <p:sldId id="1151" r:id="rId143"/>
    <p:sldId id="1201" r:id="rId144"/>
    <p:sldId id="1202" r:id="rId145"/>
    <p:sldId id="1155" r:id="rId146"/>
    <p:sldId id="1168" r:id="rId147"/>
    <p:sldId id="1169" r:id="rId148"/>
    <p:sldId id="1170" r:id="rId149"/>
    <p:sldId id="1171" r:id="rId150"/>
    <p:sldId id="1172" r:id="rId151"/>
    <p:sldId id="1173" r:id="rId152"/>
    <p:sldId id="1174" r:id="rId153"/>
    <p:sldId id="905" r:id="rId154"/>
    <p:sldId id="906" r:id="rId155"/>
    <p:sldId id="907" r:id="rId156"/>
    <p:sldId id="908" r:id="rId157"/>
    <p:sldId id="1203" r:id="rId158"/>
    <p:sldId id="1153" r:id="rId159"/>
    <p:sldId id="1154" r:id="rId160"/>
    <p:sldId id="929" r:id="rId161"/>
    <p:sldId id="930" r:id="rId162"/>
    <p:sldId id="1178" r:id="rId163"/>
    <p:sldId id="1205" r:id="rId164"/>
    <p:sldId id="1207" r:id="rId165"/>
    <p:sldId id="1206" r:id="rId166"/>
    <p:sldId id="1208" r:id="rId167"/>
    <p:sldId id="1158" r:id="rId168"/>
    <p:sldId id="1204" r:id="rId169"/>
    <p:sldId id="1159" r:id="rId170"/>
    <p:sldId id="1156" r:id="rId171"/>
    <p:sldId id="1160" r:id="rId172"/>
    <p:sldId id="1212" r:id="rId173"/>
    <p:sldId id="1213" r:id="rId174"/>
    <p:sldId id="1214" r:id="rId175"/>
    <p:sldId id="1215" r:id="rId176"/>
    <p:sldId id="1217" r:id="rId177"/>
    <p:sldId id="1218" r:id="rId178"/>
    <p:sldId id="1219" r:id="rId179"/>
    <p:sldId id="1220" r:id="rId180"/>
    <p:sldId id="1221" r:id="rId181"/>
    <p:sldId id="1222" r:id="rId182"/>
    <p:sldId id="1216" r:id="rId183"/>
    <p:sldId id="1157" r:id="rId184"/>
    <p:sldId id="1161" r:id="rId185"/>
    <p:sldId id="1209" r:id="rId186"/>
    <p:sldId id="1210" r:id="rId187"/>
    <p:sldId id="1211" r:id="rId188"/>
    <p:sldId id="1162" r:id="rId189"/>
    <p:sldId id="1163" r:id="rId190"/>
    <p:sldId id="1164" r:id="rId191"/>
    <p:sldId id="1165" r:id="rId192"/>
    <p:sldId id="1175" r:id="rId193"/>
    <p:sldId id="1166" r:id="rId194"/>
    <p:sldId id="1167" r:id="rId195"/>
    <p:sldId id="1105" r:id="rId196"/>
    <p:sldId id="1177" r:id="rId197"/>
    <p:sldId id="1147" r:id="rId198"/>
  </p:sldIdLst>
  <p:sldSz cx="9144000" cy="6858000" type="screen4x3"/>
  <p:notesSz cx="6858000" cy="91440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33"/>
    <a:srgbClr val="C3BE05"/>
    <a:srgbClr val="FF99FF"/>
    <a:srgbClr val="008000"/>
    <a:srgbClr val="CC00FF"/>
    <a:srgbClr val="FF3300"/>
    <a:srgbClr val="726E89"/>
    <a:srgbClr val="A00028"/>
    <a:srgbClr val="2A2A2E"/>
    <a:srgbClr val="0000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佈景主題樣式 1 - 輔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4" autoAdjust="0"/>
    <p:restoredTop sz="75837" autoAdjust="0"/>
  </p:normalViewPr>
  <p:slideViewPr>
    <p:cSldViewPr>
      <p:cViewPr varScale="1">
        <p:scale>
          <a:sx n="107" d="100"/>
          <a:sy n="107" d="100"/>
        </p:scale>
        <p:origin x="51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568"/>
    </p:cViewPr>
  </p:sorterViewPr>
  <p:notesViewPr>
    <p:cSldViewPr>
      <p:cViewPr varScale="1">
        <p:scale>
          <a:sx n="62" d="100"/>
          <a:sy n="62" d="100"/>
        </p:scale>
        <p:origin x="-2410" y="-7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notesMaster" Target="notesMasters/notesMaster1.xml"/><Relationship Id="rId20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handoutMaster" Target="handoutMasters/handout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dirty="0"/>
          </a:p>
        </p:txBody>
      </p:sp>
      <p:sp>
        <p:nvSpPr>
          <p:cNvPr id="3" name="Rectangle 3"/>
          <p:cNvSpPr>
            <a:spLocks noGrp="1"/>
          </p:cNvSpPr>
          <p:nvPr>
            <p:ph type="dt" sz="quarter" idx="1"/>
          </p:nvPr>
        </p:nvSpPr>
        <p:spPr>
          <a:xfrm>
            <a:off x="3884613" y="0"/>
            <a:ext cx="2971800" cy="457200"/>
          </a:xfrm>
          <a:prstGeom prst="rect">
            <a:avLst/>
          </a:prstGeom>
        </p:spPr>
        <p:txBody>
          <a:bodyPr vert="horz" rtlCol="0"/>
          <a:lstStyle>
            <a:lvl1pPr algn="r">
              <a:defRPr sz="1200"/>
            </a:lvl1pPr>
            <a:extLst/>
          </a:lstStyle>
          <a:p>
            <a:fld id="{68F88C59-319B-4332-9A1D-2A62CFCB00D8}" type="datetimeFigureOut">
              <a:rPr lang="en-US" smtClean="0"/>
              <a:pPr/>
              <a:t>3/14/2024</a:t>
            </a:fld>
            <a:endParaRPr lang="en-US" dirty="0"/>
          </a:p>
        </p:txBody>
      </p:sp>
      <p:sp>
        <p:nvSpPr>
          <p:cNvPr id="4" name="Rectangle 4"/>
          <p:cNvSpPr>
            <a:spLocks noGrp="1"/>
          </p:cNvSpPr>
          <p:nvPr>
            <p:ph type="ftr" sz="quarter" idx="2"/>
          </p:nvPr>
        </p:nvSpPr>
        <p:spPr>
          <a:xfrm>
            <a:off x="0" y="8685213"/>
            <a:ext cx="2971800" cy="457200"/>
          </a:xfrm>
          <a:prstGeom prst="rect">
            <a:avLst/>
          </a:prstGeom>
        </p:spPr>
        <p:txBody>
          <a:bodyPr vert="horz" rtlCol="0" anchor="b"/>
          <a:lstStyle>
            <a:lvl1pPr algn="l">
              <a:defRPr sz="1200"/>
            </a:lvl1pPr>
            <a:extLst/>
          </a:lstStyle>
          <a:p>
            <a:endParaRPr lang="en-US" dirty="0"/>
          </a:p>
        </p:txBody>
      </p:sp>
      <p:sp>
        <p:nvSpPr>
          <p:cNvPr id="5" name="Rectangle 5"/>
          <p:cNvSpPr>
            <a:spLocks noGrp="1"/>
          </p:cNvSpPr>
          <p:nvPr>
            <p:ph type="sldNum" sz="quarter" idx="3"/>
          </p:nvPr>
        </p:nvSpPr>
        <p:spPr>
          <a:xfrm>
            <a:off x="3884613" y="8685213"/>
            <a:ext cx="2971800" cy="457200"/>
          </a:xfrm>
          <a:prstGeom prst="rect">
            <a:avLst/>
          </a:prstGeom>
        </p:spPr>
        <p:txBody>
          <a:bodyPr vert="horz" rtlCol="0" anchor="b"/>
          <a:lstStyle>
            <a:lvl1pPr algn="r">
              <a:defRPr sz="1200"/>
            </a:lvl1pPr>
            <a:extLst/>
          </a:lstStyle>
          <a:p>
            <a:fld id="{B16A41B8-7DC3-4DB6-84E4-E105629EAA36}" type="slidenum">
              <a:rPr lang="en-US" smtClean="0"/>
              <a:pPr/>
              <a:t>‹#›</a:t>
            </a:fld>
            <a:endParaRPr lang="en-US" dirty="0"/>
          </a:p>
        </p:txBody>
      </p:sp>
    </p:spTree>
    <p:extLst>
      <p:ext uri="{BB962C8B-B14F-4D97-AF65-F5344CB8AC3E}">
        <p14:creationId xmlns:p14="http://schemas.microsoft.com/office/powerpoint/2010/main" val="234512327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3:50:11.931"/>
    </inkml:context>
    <inkml:brush xml:id="br0">
      <inkml:brushProperty name="width" value="0.1" units="cm"/>
      <inkml:brushProperty name="height" value="0.1" units="cm"/>
      <inkml:brushProperty name="color" value="#E71224"/>
    </inkml:brush>
  </inkml:definitions>
  <inkml:trace contextRef="#ctx0" brushRef="#br0">2263 1969 24575,'-122'-2'0,"0"-5"0,-191-37 0,220 24 0,1-5 0,1-4 0,-161-75 0,0-26 0,-291-204 0,345 188 0,175 126 0,1-1 0,0-1 0,2-1 0,0 0 0,-30-51 0,45 65 0,1 0 0,0 0 0,1-1 0,0 1 0,1-1 0,0 0 0,0 0 0,0-14 0,2-11 0,3-38 0,1 10 0,-3 33 0,2 0 0,0 1 0,2 0 0,2-1 0,0 2 0,2-1 0,13-29 0,-14 40 0,1 0 0,1 1 0,1-1 0,0 2 0,1 0 0,1 0 0,0 1 0,1 1 0,1 0 0,0 1 0,26-17 0,-8 11 0,1 1 0,1 2 0,0 1 0,55-14 0,155-24 0,-47 26 0,217-1 0,205 31 0,-536 0 0,0 4 0,-1 3 0,0 4 0,-1 4 0,125 43 0,381 191 0,-552-236 0,0 1 0,-2 2 0,0 2 0,58 46 0,-87-62 0,-1 1 0,0-1 0,0 1 0,0 0 0,0 0 0,-1 0 0,0 0 0,-1 0 0,1 1 0,-1 0 0,0-1 0,-1 1 0,0 0 0,0 0 0,0 0 0,-1-1 0,0 1 0,-1 12 0,-1 0 0,-1-1 0,-1 1 0,-1-1 0,0 0 0,-14 30 0,-3-7 0,-2-1 0,-1-1 0,-2-1 0,-62 66 0,39-53 0,-106 84 0,143-126 0,-1 0 0,0 0 0,0-2 0,0 0 0,-1 0 0,-31 8 0,1-4 0,-50 5 0,55-11 0,-81 22 0,79-13 0,-11 4 0,-71 15 0,91-26 0,0 2 0,1 1 0,0 2 0,-58 30 0,69-32 43,-1-2 0,-39 11 0,-10 3-1537,55-15-5332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57.762"/>
    </inkml:context>
    <inkml:brush xml:id="br0">
      <inkml:brushProperty name="width" value="0.1" units="cm"/>
      <inkml:brushProperty name="height" value="0.1" units="cm"/>
      <inkml:brushProperty name="color" value="#FFFFFF"/>
    </inkml:brush>
  </inkml:definitions>
  <inkml:trace contextRef="#ctx0" brushRef="#br0">1 1 24575,'4'0'0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57.762"/>
    </inkml:context>
    <inkml:brush xml:id="br0">
      <inkml:brushProperty name="width" value="0.1" units="cm"/>
      <inkml:brushProperty name="height" value="0.1" units="cm"/>
      <inkml:brushProperty name="color" value="#FFFFFF"/>
    </inkml:brush>
  </inkml:definitions>
  <inkml:trace contextRef="#ctx0" brushRef="#br0">1 1 24575,'4'0'0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57.762"/>
    </inkml:context>
    <inkml:brush xml:id="br0">
      <inkml:brushProperty name="width" value="0.1" units="cm"/>
      <inkml:brushProperty name="height" value="0.1" units="cm"/>
      <inkml:brushProperty name="color" value="#FFFFFF"/>
    </inkml:brush>
  </inkml:definitions>
  <inkml:trace contextRef="#ctx0" brushRef="#br0">1 1 24575,'4'0'0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57.762"/>
    </inkml:context>
    <inkml:brush xml:id="br0">
      <inkml:brushProperty name="width" value="0.1" units="cm"/>
      <inkml:brushProperty name="height" value="0.1" units="cm"/>
      <inkml:brushProperty name="color" value="#FFFFFF"/>
    </inkml:brush>
  </inkml:definitions>
  <inkml:trace contextRef="#ctx0" brushRef="#br0">1 1 24575,'4'0'0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57.762"/>
    </inkml:context>
    <inkml:brush xml:id="br0">
      <inkml:brushProperty name="width" value="0.1" units="cm"/>
      <inkml:brushProperty name="height" value="0.1" units="cm"/>
      <inkml:brushProperty name="color" value="#FFFFFF"/>
    </inkml:brush>
  </inkml:definitions>
  <inkml:trace contextRef="#ctx0" brushRef="#br0">1 1 24575,'4'0'0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3:50:13.898"/>
    </inkml:context>
    <inkml:brush xml:id="br0">
      <inkml:brushProperty name="width" value="0.1" units="cm"/>
      <inkml:brushProperty name="height" value="0.1" units="cm"/>
      <inkml:brushProperty name="color" value="#E71224"/>
    </inkml:brush>
  </inkml:definitions>
  <inkml:trace contextRef="#ctx0" brushRef="#br0">732 1 24575,'-9'0'0,"-174"4"0,144-1 0,0 2 0,-64 16 0,75-15 0,-1-1 0,0-1 0,0-2 0,-43-1 0,-21 1 0,38 7-1365,32-4-5461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39.535"/>
    </inkml:context>
    <inkml:brush xml:id="br0">
      <inkml:brushProperty name="width" value="0.1" units="cm"/>
      <inkml:brushProperty name="height" value="0.1" units="cm"/>
      <inkml:brushProperty name="color" value="#FFFFFF"/>
    </inkml:brush>
  </inkml:definitions>
  <inkml:trace contextRef="#ctx0" brushRef="#br0">1 54 24575,'49'1'0,"-25"1"0,0-2 0,0 0 0,0-2 0,-1 0 0,1-2 0,-1-1 0,31-9 0,-35 7-195,0 1 0,1 1 0,0 1 0,0 1 0,0 1 0,38 0 0,-35 2-6631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41.044"/>
    </inkml:context>
    <inkml:brush xml:id="br0">
      <inkml:brushProperty name="width" value="0.1" units="cm"/>
      <inkml:brushProperty name="height" value="0.1" units="cm"/>
      <inkml:brushProperty name="color" value="#FFFFFF"/>
    </inkml:brush>
  </inkml:definitions>
  <inkml:trace contextRef="#ctx0" brushRef="#br0">119 0 24575,'1'9'0,"0"0"0,1 0 0,0 0 0,0 0 0,1-1 0,1 1 0,6 14 0,-5-13 0,0 0 0,-1 0 0,-1 1 0,0-1 0,3 13 0,-3 13 0,-3-24 0,1-1 0,1 1 0,0-1 0,0 0 0,1 0 0,0 0 0,10 20 0,-12-28 0,0 0 0,1 0 0,-1 0 0,0 0 0,-1 0 0,1 1 0,0-1 0,-1 0 0,0 0 0,0 1 0,0-1 0,0 0 0,0 0 0,0 1 0,-1-1 0,0 0 0,0 0 0,0 0 0,0 0 0,0 0 0,-1 0 0,-2 4 0,-3 4 0,-1 0 0,-1-1 0,1 0 0,-15 11 0,9-7 0,-56 41 0,47-35 47,18-16-282,0 0-1,0 0 1,1 0 0,0 1-1,-5 6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47.064"/>
    </inkml:context>
    <inkml:brush xml:id="br0">
      <inkml:brushProperty name="width" value="0.1" units="cm"/>
      <inkml:brushProperty name="height" value="0.1" units="cm"/>
      <inkml:brushProperty name="color" value="#FFFFFF"/>
    </inkml:brush>
  </inkml:definitions>
  <inkml:trace contextRef="#ctx0" brushRef="#br0">0 27 24575,'111'2'0,"122"-4"0,-52-23-1365,-157 24-5461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48.587"/>
    </inkml:context>
    <inkml:brush xml:id="br0">
      <inkml:brushProperty name="width" value="0.1" units="cm"/>
      <inkml:brushProperty name="height" value="0.1" units="cm"/>
      <inkml:brushProperty name="color" value="#FFFFFF"/>
    </inkml:brush>
  </inkml:definitions>
  <inkml:trace contextRef="#ctx0" brushRef="#br0">1 1 24575,'13'0'0,"0"0"0,1 0 0,-1 1 0,1 1 0,-1 0 0,0 1 0,0 0 0,0 1 0,-1 1 0,1 0 0,-1 0 0,0 1 0,19 13 0,-16-8 0,0 0 0,0 0 0,-1 2 0,-1-1 0,0 2 0,19 25 0,-29-34 0,0-1 0,0 0 0,-1 1 0,0 0 0,0-1 0,0 1 0,0 0 0,-1 0 0,0 0 0,0 0 0,0 0 0,-1 1 0,1-1 0,-1 0 0,-1 0 0,1 0 0,-1 0 0,1 0 0,-2 0 0,1 0 0,0 0 0,-1 0 0,0 0 0,0 0 0,-1-1 0,1 1 0,-1-1 0,-6 8 0,-1-1 20,0-1 0,-1 1 0,-12 8 0,14-13-227,1 1 1,0 0 0,0 1-1,0 0 1,1 0-1,-10 16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57.762"/>
    </inkml:context>
    <inkml:brush xml:id="br0">
      <inkml:brushProperty name="width" value="0.1" units="cm"/>
      <inkml:brushProperty name="height" value="0.1" units="cm"/>
      <inkml:brushProperty name="color" value="#FFFFFF"/>
    </inkml:brush>
  </inkml:definitions>
  <inkml:trace contextRef="#ctx0" brushRef="#br0">1 1 24575,'4'0'0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47.064"/>
    </inkml:context>
    <inkml:brush xml:id="br0">
      <inkml:brushProperty name="width" value="0.1" units="cm"/>
      <inkml:brushProperty name="height" value="0.1" units="cm"/>
      <inkml:brushProperty name="color" value="#FFFFFF"/>
    </inkml:brush>
  </inkml:definitions>
  <inkml:trace contextRef="#ctx0" brushRef="#br0">0 27 24575,'111'2'0,"122"-4"0,-52-23-1365,-157 24-5461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48.587"/>
    </inkml:context>
    <inkml:brush xml:id="br0">
      <inkml:brushProperty name="width" value="0.1" units="cm"/>
      <inkml:brushProperty name="height" value="0.1" units="cm"/>
      <inkml:brushProperty name="color" value="#FFFFFF"/>
    </inkml:brush>
  </inkml:definitions>
  <inkml:trace contextRef="#ctx0" brushRef="#br0">1 1 24575,'13'0'0,"0"0"0,1 0 0,-1 1 0,1 1 0,-1 0 0,0 1 0,0 0 0,0 1 0,-1 1 0,1 0 0,-1 0 0,0 1 0,19 13 0,-16-8 0,0 0 0,0 0 0,-1 2 0,-1-1 0,0 2 0,19 25 0,-29-34 0,0-1 0,0 0 0,-1 1 0,0 0 0,0-1 0,0 1 0,0 0 0,-1 0 0,0 0 0,0 0 0,0 0 0,-1 1 0,1-1 0,-1 0 0,-1 0 0,1 0 0,-1 0 0,1 0 0,-2 0 0,1 0 0,0 0 0,-1 0 0,0 0 0,0 0 0,-1-1 0,1 1 0,-1-1 0,-6 8 0,-1-1 20,0-1 0,-1 1 0,-12 8 0,14-13-227,1 1 1,0 0 0,0 1-1,0 0 1,1 0-1,-10 16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dirty="0"/>
          </a:p>
        </p:txBody>
      </p:sp>
      <p:sp>
        <p:nvSpPr>
          <p:cNvPr id="3" name="Rectangle 3"/>
          <p:cNvSpPr>
            <a:spLocks noGrp="1"/>
          </p:cNvSpPr>
          <p:nvPr>
            <p:ph type="dt" idx="1"/>
          </p:nvPr>
        </p:nvSpPr>
        <p:spPr>
          <a:xfrm>
            <a:off x="3884613" y="0"/>
            <a:ext cx="2971800" cy="457200"/>
          </a:xfrm>
          <a:prstGeom prst="rect">
            <a:avLst/>
          </a:prstGeom>
        </p:spPr>
        <p:txBody>
          <a:bodyPr vert="horz" rtlCol="0"/>
          <a:lstStyle>
            <a:lvl1pPr algn="r">
              <a:defRPr sz="1200"/>
            </a:lvl1pPr>
            <a:extLst/>
          </a:lstStyle>
          <a:p>
            <a:fld id="{968B300D-05F0-4B43-940D-46DED5A791AD}" type="datetimeFigureOut">
              <a:rPr lang="en-US" smtClean="0"/>
              <a:pPr/>
              <a:t>3/14/2024</a:t>
            </a:fld>
            <a:endParaRPr lang="en-US" dirty="0"/>
          </a:p>
        </p:txBody>
      </p:sp>
      <p:sp>
        <p:nvSpPr>
          <p:cNvPr id="4" name="Rectangle 4"/>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rtlCol="0" anchor="ctr"/>
          <a:lstStyle/>
          <a:p>
            <a:endParaRPr lang="en-US" dirty="0"/>
          </a:p>
        </p:txBody>
      </p:sp>
      <p:sp>
        <p:nvSpPr>
          <p:cNvPr id="5" name="Rectangle 5"/>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6"/>
          <p:cNvSpPr>
            <a:spLocks noGrp="1"/>
          </p:cNvSpPr>
          <p:nvPr>
            <p:ph type="ftr" sz="quarter" idx="4"/>
          </p:nvPr>
        </p:nvSpPr>
        <p:spPr>
          <a:xfrm>
            <a:off x="0" y="8685213"/>
            <a:ext cx="2971800" cy="457200"/>
          </a:xfrm>
          <a:prstGeom prst="rect">
            <a:avLst/>
          </a:prstGeom>
        </p:spPr>
        <p:txBody>
          <a:bodyPr vert="horz" rtlCol="0" anchor="b"/>
          <a:lstStyle>
            <a:lvl1pPr algn="l">
              <a:defRPr sz="1200"/>
            </a:lvl1pPr>
            <a:extLst/>
          </a:lstStyle>
          <a:p>
            <a:endParaRPr lang="en-US" dirty="0"/>
          </a:p>
        </p:txBody>
      </p:sp>
      <p:sp>
        <p:nvSpPr>
          <p:cNvPr id="7" name="Rectangle 7"/>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extLst/>
          </a:lstStyle>
          <a:p>
            <a:fld id="{9B26CD33-4337-4529-948A-94F6960B2374}" type="slidenum">
              <a:rPr lang="en-US" smtClean="0"/>
              <a:pPr/>
              <a:t>‹#›</a:t>
            </a:fld>
            <a:endParaRPr lang="en-US" dirty="0"/>
          </a:p>
        </p:txBody>
      </p:sp>
    </p:spTree>
    <p:extLst>
      <p:ext uri="{BB962C8B-B14F-4D97-AF65-F5344CB8AC3E}">
        <p14:creationId xmlns:p14="http://schemas.microsoft.com/office/powerpoint/2010/main" val="623787478"/>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a:t>
            </a:fld>
            <a:endParaRPr lang="en-US" dirty="0"/>
          </a:p>
        </p:txBody>
      </p:sp>
    </p:spTree>
    <p:extLst>
      <p:ext uri="{BB962C8B-B14F-4D97-AF65-F5344CB8AC3E}">
        <p14:creationId xmlns:p14="http://schemas.microsoft.com/office/powerpoint/2010/main" val="37507933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a:t>
            </a:fld>
            <a:endParaRPr lang="en-US" dirty="0"/>
          </a:p>
        </p:txBody>
      </p:sp>
    </p:spTree>
    <p:extLst>
      <p:ext uri="{BB962C8B-B14F-4D97-AF65-F5344CB8AC3E}">
        <p14:creationId xmlns:p14="http://schemas.microsoft.com/office/powerpoint/2010/main" val="26999373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123</a:t>
            </a:fld>
            <a:endParaRPr lang="en-US" dirty="0"/>
          </a:p>
        </p:txBody>
      </p:sp>
    </p:spTree>
    <p:extLst>
      <p:ext uri="{BB962C8B-B14F-4D97-AF65-F5344CB8AC3E}">
        <p14:creationId xmlns:p14="http://schemas.microsoft.com/office/powerpoint/2010/main" val="260535487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124</a:t>
            </a:fld>
            <a:endParaRPr lang="en-US" dirty="0"/>
          </a:p>
        </p:txBody>
      </p:sp>
    </p:spTree>
    <p:extLst>
      <p:ext uri="{BB962C8B-B14F-4D97-AF65-F5344CB8AC3E}">
        <p14:creationId xmlns:p14="http://schemas.microsoft.com/office/powerpoint/2010/main" val="393546419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125</a:t>
            </a:fld>
            <a:endParaRPr lang="en-US" dirty="0"/>
          </a:p>
        </p:txBody>
      </p:sp>
    </p:spTree>
    <p:extLst>
      <p:ext uri="{BB962C8B-B14F-4D97-AF65-F5344CB8AC3E}">
        <p14:creationId xmlns:p14="http://schemas.microsoft.com/office/powerpoint/2010/main" val="111300651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126</a:t>
            </a:fld>
            <a:endParaRPr lang="en-US" dirty="0"/>
          </a:p>
        </p:txBody>
      </p:sp>
    </p:spTree>
    <p:extLst>
      <p:ext uri="{BB962C8B-B14F-4D97-AF65-F5344CB8AC3E}">
        <p14:creationId xmlns:p14="http://schemas.microsoft.com/office/powerpoint/2010/main" val="306127709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127</a:t>
            </a:fld>
            <a:endParaRPr lang="en-US" dirty="0"/>
          </a:p>
        </p:txBody>
      </p:sp>
    </p:spTree>
    <p:extLst>
      <p:ext uri="{BB962C8B-B14F-4D97-AF65-F5344CB8AC3E}">
        <p14:creationId xmlns:p14="http://schemas.microsoft.com/office/powerpoint/2010/main" val="350934724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128</a:t>
            </a:fld>
            <a:endParaRPr lang="en-US" dirty="0"/>
          </a:p>
        </p:txBody>
      </p:sp>
    </p:spTree>
    <p:extLst>
      <p:ext uri="{BB962C8B-B14F-4D97-AF65-F5344CB8AC3E}">
        <p14:creationId xmlns:p14="http://schemas.microsoft.com/office/powerpoint/2010/main" val="247345988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129</a:t>
            </a:fld>
            <a:endParaRPr lang="en-US" dirty="0"/>
          </a:p>
        </p:txBody>
      </p:sp>
    </p:spTree>
    <p:extLst>
      <p:ext uri="{BB962C8B-B14F-4D97-AF65-F5344CB8AC3E}">
        <p14:creationId xmlns:p14="http://schemas.microsoft.com/office/powerpoint/2010/main" val="256733618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130</a:t>
            </a:fld>
            <a:endParaRPr lang="en-US" dirty="0"/>
          </a:p>
        </p:txBody>
      </p:sp>
    </p:spTree>
    <p:extLst>
      <p:ext uri="{BB962C8B-B14F-4D97-AF65-F5344CB8AC3E}">
        <p14:creationId xmlns:p14="http://schemas.microsoft.com/office/powerpoint/2010/main" val="106719167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131</a:t>
            </a:fld>
            <a:endParaRPr lang="en-US" dirty="0"/>
          </a:p>
        </p:txBody>
      </p:sp>
    </p:spTree>
    <p:extLst>
      <p:ext uri="{BB962C8B-B14F-4D97-AF65-F5344CB8AC3E}">
        <p14:creationId xmlns:p14="http://schemas.microsoft.com/office/powerpoint/2010/main" val="252703215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132</a:t>
            </a:fld>
            <a:endParaRPr lang="en-US" dirty="0"/>
          </a:p>
        </p:txBody>
      </p:sp>
    </p:spTree>
    <p:extLst>
      <p:ext uri="{BB962C8B-B14F-4D97-AF65-F5344CB8AC3E}">
        <p14:creationId xmlns:p14="http://schemas.microsoft.com/office/powerpoint/2010/main" val="1545232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a:t>
            </a:fld>
            <a:endParaRPr lang="en-US" dirty="0"/>
          </a:p>
        </p:txBody>
      </p:sp>
    </p:spTree>
    <p:extLst>
      <p:ext uri="{BB962C8B-B14F-4D97-AF65-F5344CB8AC3E}">
        <p14:creationId xmlns:p14="http://schemas.microsoft.com/office/powerpoint/2010/main" val="278413685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134</a:t>
            </a:fld>
            <a:endParaRPr lang="en-US" dirty="0"/>
          </a:p>
        </p:txBody>
      </p:sp>
    </p:spTree>
    <p:extLst>
      <p:ext uri="{BB962C8B-B14F-4D97-AF65-F5344CB8AC3E}">
        <p14:creationId xmlns:p14="http://schemas.microsoft.com/office/powerpoint/2010/main" val="177365281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135</a:t>
            </a:fld>
            <a:endParaRPr lang="en-US" dirty="0"/>
          </a:p>
        </p:txBody>
      </p:sp>
    </p:spTree>
    <p:extLst>
      <p:ext uri="{BB962C8B-B14F-4D97-AF65-F5344CB8AC3E}">
        <p14:creationId xmlns:p14="http://schemas.microsoft.com/office/powerpoint/2010/main" val="193287294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137</a:t>
            </a:fld>
            <a:endParaRPr lang="en-US" dirty="0"/>
          </a:p>
        </p:txBody>
      </p:sp>
    </p:spTree>
    <p:extLst>
      <p:ext uri="{BB962C8B-B14F-4D97-AF65-F5344CB8AC3E}">
        <p14:creationId xmlns:p14="http://schemas.microsoft.com/office/powerpoint/2010/main" val="319798090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138</a:t>
            </a:fld>
            <a:endParaRPr lang="en-US" dirty="0"/>
          </a:p>
        </p:txBody>
      </p:sp>
    </p:spTree>
    <p:extLst>
      <p:ext uri="{BB962C8B-B14F-4D97-AF65-F5344CB8AC3E}">
        <p14:creationId xmlns:p14="http://schemas.microsoft.com/office/powerpoint/2010/main" val="217441726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139</a:t>
            </a:fld>
            <a:endParaRPr lang="en-US" dirty="0"/>
          </a:p>
        </p:txBody>
      </p:sp>
    </p:spTree>
    <p:extLst>
      <p:ext uri="{BB962C8B-B14F-4D97-AF65-F5344CB8AC3E}">
        <p14:creationId xmlns:p14="http://schemas.microsoft.com/office/powerpoint/2010/main" val="84534765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140</a:t>
            </a:fld>
            <a:endParaRPr lang="en-US" dirty="0"/>
          </a:p>
        </p:txBody>
      </p:sp>
    </p:spTree>
    <p:extLst>
      <p:ext uri="{BB962C8B-B14F-4D97-AF65-F5344CB8AC3E}">
        <p14:creationId xmlns:p14="http://schemas.microsoft.com/office/powerpoint/2010/main" val="288413639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142</a:t>
            </a:fld>
            <a:endParaRPr lang="en-US" dirty="0"/>
          </a:p>
        </p:txBody>
      </p:sp>
    </p:spTree>
    <p:extLst>
      <p:ext uri="{BB962C8B-B14F-4D97-AF65-F5344CB8AC3E}">
        <p14:creationId xmlns:p14="http://schemas.microsoft.com/office/powerpoint/2010/main" val="243545578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143</a:t>
            </a:fld>
            <a:endParaRPr lang="en-US" dirty="0"/>
          </a:p>
        </p:txBody>
      </p:sp>
    </p:spTree>
    <p:extLst>
      <p:ext uri="{BB962C8B-B14F-4D97-AF65-F5344CB8AC3E}">
        <p14:creationId xmlns:p14="http://schemas.microsoft.com/office/powerpoint/2010/main" val="280867437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144</a:t>
            </a:fld>
            <a:endParaRPr lang="en-US" dirty="0"/>
          </a:p>
        </p:txBody>
      </p:sp>
    </p:spTree>
    <p:extLst>
      <p:ext uri="{BB962C8B-B14F-4D97-AF65-F5344CB8AC3E}">
        <p14:creationId xmlns:p14="http://schemas.microsoft.com/office/powerpoint/2010/main" val="13689782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145</a:t>
            </a:fld>
            <a:endParaRPr lang="en-US" dirty="0"/>
          </a:p>
        </p:txBody>
      </p:sp>
    </p:spTree>
    <p:extLst>
      <p:ext uri="{BB962C8B-B14F-4D97-AF65-F5344CB8AC3E}">
        <p14:creationId xmlns:p14="http://schemas.microsoft.com/office/powerpoint/2010/main" val="2500830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16</a:t>
            </a:fld>
            <a:endParaRPr lang="en-US" dirty="0"/>
          </a:p>
        </p:txBody>
      </p:sp>
    </p:spTree>
    <p:extLst>
      <p:ext uri="{BB962C8B-B14F-4D97-AF65-F5344CB8AC3E}">
        <p14:creationId xmlns:p14="http://schemas.microsoft.com/office/powerpoint/2010/main" val="85274851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153</a:t>
            </a:fld>
            <a:endParaRPr lang="en-US" dirty="0"/>
          </a:p>
        </p:txBody>
      </p:sp>
    </p:spTree>
    <p:extLst>
      <p:ext uri="{BB962C8B-B14F-4D97-AF65-F5344CB8AC3E}">
        <p14:creationId xmlns:p14="http://schemas.microsoft.com/office/powerpoint/2010/main" val="174331261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154</a:t>
            </a:fld>
            <a:endParaRPr lang="en-US" dirty="0"/>
          </a:p>
        </p:txBody>
      </p:sp>
    </p:spTree>
    <p:extLst>
      <p:ext uri="{BB962C8B-B14F-4D97-AF65-F5344CB8AC3E}">
        <p14:creationId xmlns:p14="http://schemas.microsoft.com/office/powerpoint/2010/main" val="229889354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155</a:t>
            </a:fld>
            <a:endParaRPr lang="en-US" dirty="0"/>
          </a:p>
        </p:txBody>
      </p:sp>
    </p:spTree>
    <p:extLst>
      <p:ext uri="{BB962C8B-B14F-4D97-AF65-F5344CB8AC3E}">
        <p14:creationId xmlns:p14="http://schemas.microsoft.com/office/powerpoint/2010/main" val="48889679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156</a:t>
            </a:fld>
            <a:endParaRPr lang="en-US" dirty="0"/>
          </a:p>
        </p:txBody>
      </p:sp>
    </p:spTree>
    <p:extLst>
      <p:ext uri="{BB962C8B-B14F-4D97-AF65-F5344CB8AC3E}">
        <p14:creationId xmlns:p14="http://schemas.microsoft.com/office/powerpoint/2010/main" val="367422723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157</a:t>
            </a:fld>
            <a:endParaRPr lang="en-US" dirty="0"/>
          </a:p>
        </p:txBody>
      </p:sp>
    </p:spTree>
    <p:extLst>
      <p:ext uri="{BB962C8B-B14F-4D97-AF65-F5344CB8AC3E}">
        <p14:creationId xmlns:p14="http://schemas.microsoft.com/office/powerpoint/2010/main" val="153555173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158</a:t>
            </a:fld>
            <a:endParaRPr lang="en-US" dirty="0"/>
          </a:p>
        </p:txBody>
      </p:sp>
    </p:spTree>
    <p:extLst>
      <p:ext uri="{BB962C8B-B14F-4D97-AF65-F5344CB8AC3E}">
        <p14:creationId xmlns:p14="http://schemas.microsoft.com/office/powerpoint/2010/main" val="330898772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159</a:t>
            </a:fld>
            <a:endParaRPr lang="en-US" dirty="0"/>
          </a:p>
        </p:txBody>
      </p:sp>
    </p:spTree>
    <p:extLst>
      <p:ext uri="{BB962C8B-B14F-4D97-AF65-F5344CB8AC3E}">
        <p14:creationId xmlns:p14="http://schemas.microsoft.com/office/powerpoint/2010/main" val="61380026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160</a:t>
            </a:fld>
            <a:endParaRPr lang="en-US" dirty="0"/>
          </a:p>
        </p:txBody>
      </p:sp>
    </p:spTree>
    <p:extLst>
      <p:ext uri="{BB962C8B-B14F-4D97-AF65-F5344CB8AC3E}">
        <p14:creationId xmlns:p14="http://schemas.microsoft.com/office/powerpoint/2010/main" val="143384094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161</a:t>
            </a:fld>
            <a:endParaRPr lang="en-US" dirty="0"/>
          </a:p>
        </p:txBody>
      </p:sp>
    </p:spTree>
    <p:extLst>
      <p:ext uri="{BB962C8B-B14F-4D97-AF65-F5344CB8AC3E}">
        <p14:creationId xmlns:p14="http://schemas.microsoft.com/office/powerpoint/2010/main" val="299164226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162</a:t>
            </a:fld>
            <a:endParaRPr lang="en-US" dirty="0"/>
          </a:p>
        </p:txBody>
      </p:sp>
    </p:spTree>
    <p:extLst>
      <p:ext uri="{BB962C8B-B14F-4D97-AF65-F5344CB8AC3E}">
        <p14:creationId xmlns:p14="http://schemas.microsoft.com/office/powerpoint/2010/main" val="1653771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17</a:t>
            </a:fld>
            <a:endParaRPr lang="en-US" dirty="0"/>
          </a:p>
        </p:txBody>
      </p:sp>
    </p:spTree>
    <p:extLst>
      <p:ext uri="{BB962C8B-B14F-4D97-AF65-F5344CB8AC3E}">
        <p14:creationId xmlns:p14="http://schemas.microsoft.com/office/powerpoint/2010/main" val="149752735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163</a:t>
            </a:fld>
            <a:endParaRPr lang="en-US" dirty="0"/>
          </a:p>
        </p:txBody>
      </p:sp>
    </p:spTree>
    <p:extLst>
      <p:ext uri="{BB962C8B-B14F-4D97-AF65-F5344CB8AC3E}">
        <p14:creationId xmlns:p14="http://schemas.microsoft.com/office/powerpoint/2010/main" val="346634488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164</a:t>
            </a:fld>
            <a:endParaRPr lang="en-US" dirty="0"/>
          </a:p>
        </p:txBody>
      </p:sp>
    </p:spTree>
    <p:extLst>
      <p:ext uri="{BB962C8B-B14F-4D97-AF65-F5344CB8AC3E}">
        <p14:creationId xmlns:p14="http://schemas.microsoft.com/office/powerpoint/2010/main" val="331088639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165</a:t>
            </a:fld>
            <a:endParaRPr lang="en-US" dirty="0"/>
          </a:p>
        </p:txBody>
      </p:sp>
    </p:spTree>
    <p:extLst>
      <p:ext uri="{BB962C8B-B14F-4D97-AF65-F5344CB8AC3E}">
        <p14:creationId xmlns:p14="http://schemas.microsoft.com/office/powerpoint/2010/main" val="245257230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166</a:t>
            </a:fld>
            <a:endParaRPr lang="en-US" dirty="0"/>
          </a:p>
        </p:txBody>
      </p:sp>
    </p:spTree>
    <p:extLst>
      <p:ext uri="{BB962C8B-B14F-4D97-AF65-F5344CB8AC3E}">
        <p14:creationId xmlns:p14="http://schemas.microsoft.com/office/powerpoint/2010/main" val="234304667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167</a:t>
            </a:fld>
            <a:endParaRPr lang="en-US" dirty="0"/>
          </a:p>
        </p:txBody>
      </p:sp>
    </p:spTree>
    <p:extLst>
      <p:ext uri="{BB962C8B-B14F-4D97-AF65-F5344CB8AC3E}">
        <p14:creationId xmlns:p14="http://schemas.microsoft.com/office/powerpoint/2010/main" val="120296169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168</a:t>
            </a:fld>
            <a:endParaRPr lang="en-US" dirty="0"/>
          </a:p>
        </p:txBody>
      </p:sp>
    </p:spTree>
    <p:extLst>
      <p:ext uri="{BB962C8B-B14F-4D97-AF65-F5344CB8AC3E}">
        <p14:creationId xmlns:p14="http://schemas.microsoft.com/office/powerpoint/2010/main" val="225806528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169</a:t>
            </a:fld>
            <a:endParaRPr lang="en-US" dirty="0"/>
          </a:p>
        </p:txBody>
      </p:sp>
    </p:spTree>
    <p:extLst>
      <p:ext uri="{BB962C8B-B14F-4D97-AF65-F5344CB8AC3E}">
        <p14:creationId xmlns:p14="http://schemas.microsoft.com/office/powerpoint/2010/main" val="77033842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170</a:t>
            </a:fld>
            <a:endParaRPr lang="en-US" dirty="0"/>
          </a:p>
        </p:txBody>
      </p:sp>
    </p:spTree>
    <p:extLst>
      <p:ext uri="{BB962C8B-B14F-4D97-AF65-F5344CB8AC3E}">
        <p14:creationId xmlns:p14="http://schemas.microsoft.com/office/powerpoint/2010/main" val="270654137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171</a:t>
            </a:fld>
            <a:endParaRPr lang="en-US" dirty="0"/>
          </a:p>
        </p:txBody>
      </p:sp>
    </p:spTree>
    <p:extLst>
      <p:ext uri="{BB962C8B-B14F-4D97-AF65-F5344CB8AC3E}">
        <p14:creationId xmlns:p14="http://schemas.microsoft.com/office/powerpoint/2010/main" val="162427818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172</a:t>
            </a:fld>
            <a:endParaRPr lang="en-US" dirty="0"/>
          </a:p>
        </p:txBody>
      </p:sp>
    </p:spTree>
    <p:extLst>
      <p:ext uri="{BB962C8B-B14F-4D97-AF65-F5344CB8AC3E}">
        <p14:creationId xmlns:p14="http://schemas.microsoft.com/office/powerpoint/2010/main" val="3665069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18</a:t>
            </a:fld>
            <a:endParaRPr lang="en-US" dirty="0"/>
          </a:p>
        </p:txBody>
      </p:sp>
    </p:spTree>
    <p:extLst>
      <p:ext uri="{BB962C8B-B14F-4D97-AF65-F5344CB8AC3E}">
        <p14:creationId xmlns:p14="http://schemas.microsoft.com/office/powerpoint/2010/main" val="304262227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173</a:t>
            </a:fld>
            <a:endParaRPr lang="en-US" dirty="0"/>
          </a:p>
        </p:txBody>
      </p:sp>
    </p:spTree>
    <p:extLst>
      <p:ext uri="{BB962C8B-B14F-4D97-AF65-F5344CB8AC3E}">
        <p14:creationId xmlns:p14="http://schemas.microsoft.com/office/powerpoint/2010/main" val="230583395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174</a:t>
            </a:fld>
            <a:endParaRPr lang="en-US" dirty="0"/>
          </a:p>
        </p:txBody>
      </p:sp>
    </p:spTree>
    <p:extLst>
      <p:ext uri="{BB962C8B-B14F-4D97-AF65-F5344CB8AC3E}">
        <p14:creationId xmlns:p14="http://schemas.microsoft.com/office/powerpoint/2010/main" val="76184676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175</a:t>
            </a:fld>
            <a:endParaRPr lang="en-US" dirty="0"/>
          </a:p>
        </p:txBody>
      </p:sp>
    </p:spTree>
    <p:extLst>
      <p:ext uri="{BB962C8B-B14F-4D97-AF65-F5344CB8AC3E}">
        <p14:creationId xmlns:p14="http://schemas.microsoft.com/office/powerpoint/2010/main" val="151838521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176</a:t>
            </a:fld>
            <a:endParaRPr lang="en-US" dirty="0"/>
          </a:p>
        </p:txBody>
      </p:sp>
    </p:spTree>
    <p:extLst>
      <p:ext uri="{BB962C8B-B14F-4D97-AF65-F5344CB8AC3E}">
        <p14:creationId xmlns:p14="http://schemas.microsoft.com/office/powerpoint/2010/main" val="157175633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177</a:t>
            </a:fld>
            <a:endParaRPr lang="en-US" dirty="0"/>
          </a:p>
        </p:txBody>
      </p:sp>
    </p:spTree>
    <p:extLst>
      <p:ext uri="{BB962C8B-B14F-4D97-AF65-F5344CB8AC3E}">
        <p14:creationId xmlns:p14="http://schemas.microsoft.com/office/powerpoint/2010/main" val="54983760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178</a:t>
            </a:fld>
            <a:endParaRPr lang="en-US" dirty="0"/>
          </a:p>
        </p:txBody>
      </p:sp>
    </p:spTree>
    <p:extLst>
      <p:ext uri="{BB962C8B-B14F-4D97-AF65-F5344CB8AC3E}">
        <p14:creationId xmlns:p14="http://schemas.microsoft.com/office/powerpoint/2010/main" val="249997030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179</a:t>
            </a:fld>
            <a:endParaRPr lang="en-US" dirty="0"/>
          </a:p>
        </p:txBody>
      </p:sp>
    </p:spTree>
    <p:extLst>
      <p:ext uri="{BB962C8B-B14F-4D97-AF65-F5344CB8AC3E}">
        <p14:creationId xmlns:p14="http://schemas.microsoft.com/office/powerpoint/2010/main" val="338858020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180</a:t>
            </a:fld>
            <a:endParaRPr lang="en-US" dirty="0"/>
          </a:p>
        </p:txBody>
      </p:sp>
    </p:spTree>
    <p:extLst>
      <p:ext uri="{BB962C8B-B14F-4D97-AF65-F5344CB8AC3E}">
        <p14:creationId xmlns:p14="http://schemas.microsoft.com/office/powerpoint/2010/main" val="10935633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181</a:t>
            </a:fld>
            <a:endParaRPr lang="en-US" dirty="0"/>
          </a:p>
        </p:txBody>
      </p:sp>
    </p:spTree>
    <p:extLst>
      <p:ext uri="{BB962C8B-B14F-4D97-AF65-F5344CB8AC3E}">
        <p14:creationId xmlns:p14="http://schemas.microsoft.com/office/powerpoint/2010/main" val="98959298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182</a:t>
            </a:fld>
            <a:endParaRPr lang="en-US" dirty="0"/>
          </a:p>
        </p:txBody>
      </p:sp>
    </p:spTree>
    <p:extLst>
      <p:ext uri="{BB962C8B-B14F-4D97-AF65-F5344CB8AC3E}">
        <p14:creationId xmlns:p14="http://schemas.microsoft.com/office/powerpoint/2010/main" val="1942566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19</a:t>
            </a:fld>
            <a:endParaRPr lang="en-US" dirty="0"/>
          </a:p>
        </p:txBody>
      </p:sp>
    </p:spTree>
    <p:extLst>
      <p:ext uri="{BB962C8B-B14F-4D97-AF65-F5344CB8AC3E}">
        <p14:creationId xmlns:p14="http://schemas.microsoft.com/office/powerpoint/2010/main" val="340428380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183</a:t>
            </a:fld>
            <a:endParaRPr lang="en-US" dirty="0"/>
          </a:p>
        </p:txBody>
      </p:sp>
    </p:spTree>
    <p:extLst>
      <p:ext uri="{BB962C8B-B14F-4D97-AF65-F5344CB8AC3E}">
        <p14:creationId xmlns:p14="http://schemas.microsoft.com/office/powerpoint/2010/main" val="247509651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184</a:t>
            </a:fld>
            <a:endParaRPr lang="en-US" dirty="0"/>
          </a:p>
        </p:txBody>
      </p:sp>
    </p:spTree>
    <p:extLst>
      <p:ext uri="{BB962C8B-B14F-4D97-AF65-F5344CB8AC3E}">
        <p14:creationId xmlns:p14="http://schemas.microsoft.com/office/powerpoint/2010/main" val="141284383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185</a:t>
            </a:fld>
            <a:endParaRPr lang="en-US" dirty="0"/>
          </a:p>
        </p:txBody>
      </p:sp>
    </p:spTree>
    <p:extLst>
      <p:ext uri="{BB962C8B-B14F-4D97-AF65-F5344CB8AC3E}">
        <p14:creationId xmlns:p14="http://schemas.microsoft.com/office/powerpoint/2010/main" val="211232658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186</a:t>
            </a:fld>
            <a:endParaRPr lang="en-US" dirty="0"/>
          </a:p>
        </p:txBody>
      </p:sp>
    </p:spTree>
    <p:extLst>
      <p:ext uri="{BB962C8B-B14F-4D97-AF65-F5344CB8AC3E}">
        <p14:creationId xmlns:p14="http://schemas.microsoft.com/office/powerpoint/2010/main" val="338410172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187</a:t>
            </a:fld>
            <a:endParaRPr lang="en-US" dirty="0"/>
          </a:p>
        </p:txBody>
      </p:sp>
    </p:spTree>
    <p:extLst>
      <p:ext uri="{BB962C8B-B14F-4D97-AF65-F5344CB8AC3E}">
        <p14:creationId xmlns:p14="http://schemas.microsoft.com/office/powerpoint/2010/main" val="86964546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188</a:t>
            </a:fld>
            <a:endParaRPr lang="en-US" dirty="0"/>
          </a:p>
        </p:txBody>
      </p:sp>
    </p:spTree>
    <p:extLst>
      <p:ext uri="{BB962C8B-B14F-4D97-AF65-F5344CB8AC3E}">
        <p14:creationId xmlns:p14="http://schemas.microsoft.com/office/powerpoint/2010/main" val="95309923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189</a:t>
            </a:fld>
            <a:endParaRPr lang="en-US" dirty="0"/>
          </a:p>
        </p:txBody>
      </p:sp>
    </p:spTree>
    <p:extLst>
      <p:ext uri="{BB962C8B-B14F-4D97-AF65-F5344CB8AC3E}">
        <p14:creationId xmlns:p14="http://schemas.microsoft.com/office/powerpoint/2010/main" val="334621707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191</a:t>
            </a:fld>
            <a:endParaRPr lang="en-US" dirty="0"/>
          </a:p>
        </p:txBody>
      </p:sp>
    </p:spTree>
    <p:extLst>
      <p:ext uri="{BB962C8B-B14F-4D97-AF65-F5344CB8AC3E}">
        <p14:creationId xmlns:p14="http://schemas.microsoft.com/office/powerpoint/2010/main" val="294297088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193</a:t>
            </a:fld>
            <a:endParaRPr lang="en-US" dirty="0"/>
          </a:p>
        </p:txBody>
      </p:sp>
    </p:spTree>
    <p:extLst>
      <p:ext uri="{BB962C8B-B14F-4D97-AF65-F5344CB8AC3E}">
        <p14:creationId xmlns:p14="http://schemas.microsoft.com/office/powerpoint/2010/main" val="169164628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195</a:t>
            </a:fld>
            <a:endParaRPr lang="en-US" dirty="0"/>
          </a:p>
        </p:txBody>
      </p:sp>
    </p:spTree>
    <p:extLst>
      <p:ext uri="{BB962C8B-B14F-4D97-AF65-F5344CB8AC3E}">
        <p14:creationId xmlns:p14="http://schemas.microsoft.com/office/powerpoint/2010/main" val="11773683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20</a:t>
            </a:fld>
            <a:endParaRPr lang="en-US" dirty="0"/>
          </a:p>
        </p:txBody>
      </p:sp>
    </p:spTree>
    <p:extLst>
      <p:ext uri="{BB962C8B-B14F-4D97-AF65-F5344CB8AC3E}">
        <p14:creationId xmlns:p14="http://schemas.microsoft.com/office/powerpoint/2010/main" val="395177458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196</a:t>
            </a:fld>
            <a:endParaRPr lang="en-US" dirty="0"/>
          </a:p>
        </p:txBody>
      </p:sp>
    </p:spTree>
    <p:extLst>
      <p:ext uri="{BB962C8B-B14F-4D97-AF65-F5344CB8AC3E}">
        <p14:creationId xmlns:p14="http://schemas.microsoft.com/office/powerpoint/2010/main" val="108495006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197</a:t>
            </a:fld>
            <a:endParaRPr lang="en-US" dirty="0"/>
          </a:p>
        </p:txBody>
      </p:sp>
    </p:spTree>
    <p:extLst>
      <p:ext uri="{BB962C8B-B14F-4D97-AF65-F5344CB8AC3E}">
        <p14:creationId xmlns:p14="http://schemas.microsoft.com/office/powerpoint/2010/main" val="2209074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21</a:t>
            </a:fld>
            <a:endParaRPr lang="en-US" dirty="0"/>
          </a:p>
        </p:txBody>
      </p:sp>
    </p:spTree>
    <p:extLst>
      <p:ext uri="{BB962C8B-B14F-4D97-AF65-F5344CB8AC3E}">
        <p14:creationId xmlns:p14="http://schemas.microsoft.com/office/powerpoint/2010/main" val="3665960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22</a:t>
            </a:fld>
            <a:endParaRPr lang="en-US" dirty="0"/>
          </a:p>
        </p:txBody>
      </p:sp>
    </p:spTree>
    <p:extLst>
      <p:ext uri="{BB962C8B-B14F-4D97-AF65-F5344CB8AC3E}">
        <p14:creationId xmlns:p14="http://schemas.microsoft.com/office/powerpoint/2010/main" val="3500895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23</a:t>
            </a:fld>
            <a:endParaRPr lang="en-US" dirty="0"/>
          </a:p>
        </p:txBody>
      </p:sp>
    </p:spTree>
    <p:extLst>
      <p:ext uri="{BB962C8B-B14F-4D97-AF65-F5344CB8AC3E}">
        <p14:creationId xmlns:p14="http://schemas.microsoft.com/office/powerpoint/2010/main" val="1093336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a:t>
            </a:fld>
            <a:endParaRPr lang="en-US" dirty="0"/>
          </a:p>
        </p:txBody>
      </p:sp>
    </p:spTree>
    <p:extLst>
      <p:ext uri="{BB962C8B-B14F-4D97-AF65-F5344CB8AC3E}">
        <p14:creationId xmlns:p14="http://schemas.microsoft.com/office/powerpoint/2010/main" val="9395651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24</a:t>
            </a:fld>
            <a:endParaRPr lang="en-US" dirty="0"/>
          </a:p>
        </p:txBody>
      </p:sp>
    </p:spTree>
    <p:extLst>
      <p:ext uri="{BB962C8B-B14F-4D97-AF65-F5344CB8AC3E}">
        <p14:creationId xmlns:p14="http://schemas.microsoft.com/office/powerpoint/2010/main" val="28684298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25</a:t>
            </a:fld>
            <a:endParaRPr lang="en-US" dirty="0"/>
          </a:p>
        </p:txBody>
      </p:sp>
    </p:spTree>
    <p:extLst>
      <p:ext uri="{BB962C8B-B14F-4D97-AF65-F5344CB8AC3E}">
        <p14:creationId xmlns:p14="http://schemas.microsoft.com/office/powerpoint/2010/main" val="26665215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26</a:t>
            </a:fld>
            <a:endParaRPr lang="en-US" dirty="0"/>
          </a:p>
        </p:txBody>
      </p:sp>
    </p:spTree>
    <p:extLst>
      <p:ext uri="{BB962C8B-B14F-4D97-AF65-F5344CB8AC3E}">
        <p14:creationId xmlns:p14="http://schemas.microsoft.com/office/powerpoint/2010/main" val="36544065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27</a:t>
            </a:fld>
            <a:endParaRPr lang="en-US" dirty="0"/>
          </a:p>
        </p:txBody>
      </p:sp>
    </p:spTree>
    <p:extLst>
      <p:ext uri="{BB962C8B-B14F-4D97-AF65-F5344CB8AC3E}">
        <p14:creationId xmlns:p14="http://schemas.microsoft.com/office/powerpoint/2010/main" val="1101214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28</a:t>
            </a:fld>
            <a:endParaRPr lang="en-US" dirty="0"/>
          </a:p>
        </p:txBody>
      </p:sp>
    </p:spTree>
    <p:extLst>
      <p:ext uri="{BB962C8B-B14F-4D97-AF65-F5344CB8AC3E}">
        <p14:creationId xmlns:p14="http://schemas.microsoft.com/office/powerpoint/2010/main" val="23882421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29</a:t>
            </a:fld>
            <a:endParaRPr lang="en-US" dirty="0"/>
          </a:p>
        </p:txBody>
      </p:sp>
    </p:spTree>
    <p:extLst>
      <p:ext uri="{BB962C8B-B14F-4D97-AF65-F5344CB8AC3E}">
        <p14:creationId xmlns:p14="http://schemas.microsoft.com/office/powerpoint/2010/main" val="12342064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30</a:t>
            </a:fld>
            <a:endParaRPr lang="en-US" dirty="0"/>
          </a:p>
        </p:txBody>
      </p:sp>
    </p:spTree>
    <p:extLst>
      <p:ext uri="{BB962C8B-B14F-4D97-AF65-F5344CB8AC3E}">
        <p14:creationId xmlns:p14="http://schemas.microsoft.com/office/powerpoint/2010/main" val="24160899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31</a:t>
            </a:fld>
            <a:endParaRPr lang="en-US" dirty="0"/>
          </a:p>
        </p:txBody>
      </p:sp>
    </p:spTree>
    <p:extLst>
      <p:ext uri="{BB962C8B-B14F-4D97-AF65-F5344CB8AC3E}">
        <p14:creationId xmlns:p14="http://schemas.microsoft.com/office/powerpoint/2010/main" val="9499824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32</a:t>
            </a:fld>
            <a:endParaRPr lang="en-US" dirty="0"/>
          </a:p>
        </p:txBody>
      </p:sp>
    </p:spTree>
    <p:extLst>
      <p:ext uri="{BB962C8B-B14F-4D97-AF65-F5344CB8AC3E}">
        <p14:creationId xmlns:p14="http://schemas.microsoft.com/office/powerpoint/2010/main" val="19382736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33</a:t>
            </a:fld>
            <a:endParaRPr lang="en-US" dirty="0"/>
          </a:p>
        </p:txBody>
      </p:sp>
    </p:spTree>
    <p:extLst>
      <p:ext uri="{BB962C8B-B14F-4D97-AF65-F5344CB8AC3E}">
        <p14:creationId xmlns:p14="http://schemas.microsoft.com/office/powerpoint/2010/main" val="4133550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a:t>
            </a:fld>
            <a:endParaRPr lang="en-US" dirty="0"/>
          </a:p>
        </p:txBody>
      </p:sp>
    </p:spTree>
    <p:extLst>
      <p:ext uri="{BB962C8B-B14F-4D97-AF65-F5344CB8AC3E}">
        <p14:creationId xmlns:p14="http://schemas.microsoft.com/office/powerpoint/2010/main" val="26595552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34</a:t>
            </a:fld>
            <a:endParaRPr lang="en-US" dirty="0"/>
          </a:p>
        </p:txBody>
      </p:sp>
    </p:spTree>
    <p:extLst>
      <p:ext uri="{BB962C8B-B14F-4D97-AF65-F5344CB8AC3E}">
        <p14:creationId xmlns:p14="http://schemas.microsoft.com/office/powerpoint/2010/main" val="10471022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35</a:t>
            </a:fld>
            <a:endParaRPr lang="en-US" dirty="0"/>
          </a:p>
        </p:txBody>
      </p:sp>
    </p:spTree>
    <p:extLst>
      <p:ext uri="{BB962C8B-B14F-4D97-AF65-F5344CB8AC3E}">
        <p14:creationId xmlns:p14="http://schemas.microsoft.com/office/powerpoint/2010/main" val="3496323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36</a:t>
            </a:fld>
            <a:endParaRPr lang="en-US" dirty="0"/>
          </a:p>
        </p:txBody>
      </p:sp>
    </p:spTree>
    <p:extLst>
      <p:ext uri="{BB962C8B-B14F-4D97-AF65-F5344CB8AC3E}">
        <p14:creationId xmlns:p14="http://schemas.microsoft.com/office/powerpoint/2010/main" val="33243961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37</a:t>
            </a:fld>
            <a:endParaRPr lang="en-US" dirty="0"/>
          </a:p>
        </p:txBody>
      </p:sp>
    </p:spTree>
    <p:extLst>
      <p:ext uri="{BB962C8B-B14F-4D97-AF65-F5344CB8AC3E}">
        <p14:creationId xmlns:p14="http://schemas.microsoft.com/office/powerpoint/2010/main" val="33670756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38</a:t>
            </a:fld>
            <a:endParaRPr lang="en-US" dirty="0"/>
          </a:p>
        </p:txBody>
      </p:sp>
    </p:spTree>
    <p:extLst>
      <p:ext uri="{BB962C8B-B14F-4D97-AF65-F5344CB8AC3E}">
        <p14:creationId xmlns:p14="http://schemas.microsoft.com/office/powerpoint/2010/main" val="29950506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B26CD33-4337-4529-948A-94F6960B2374}" type="slidenum">
              <a:rPr lang="en-US" smtClean="0"/>
              <a:pPr/>
              <a:t>39</a:t>
            </a:fld>
            <a:endParaRPr lang="en-US" dirty="0"/>
          </a:p>
        </p:txBody>
      </p:sp>
    </p:spTree>
    <p:extLst>
      <p:ext uri="{BB962C8B-B14F-4D97-AF65-F5344CB8AC3E}">
        <p14:creationId xmlns:p14="http://schemas.microsoft.com/office/powerpoint/2010/main" val="39164060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40</a:t>
            </a:fld>
            <a:endParaRPr lang="en-US" dirty="0"/>
          </a:p>
        </p:txBody>
      </p:sp>
    </p:spTree>
    <p:extLst>
      <p:ext uri="{BB962C8B-B14F-4D97-AF65-F5344CB8AC3E}">
        <p14:creationId xmlns:p14="http://schemas.microsoft.com/office/powerpoint/2010/main" val="32685883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42</a:t>
            </a:fld>
            <a:endParaRPr lang="en-US" dirty="0"/>
          </a:p>
        </p:txBody>
      </p:sp>
    </p:spTree>
    <p:extLst>
      <p:ext uri="{BB962C8B-B14F-4D97-AF65-F5344CB8AC3E}">
        <p14:creationId xmlns:p14="http://schemas.microsoft.com/office/powerpoint/2010/main" val="35760419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43</a:t>
            </a:fld>
            <a:endParaRPr lang="en-US" dirty="0"/>
          </a:p>
        </p:txBody>
      </p:sp>
    </p:spTree>
    <p:extLst>
      <p:ext uri="{BB962C8B-B14F-4D97-AF65-F5344CB8AC3E}">
        <p14:creationId xmlns:p14="http://schemas.microsoft.com/office/powerpoint/2010/main" val="7820245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44</a:t>
            </a:fld>
            <a:endParaRPr lang="en-US" dirty="0"/>
          </a:p>
        </p:txBody>
      </p:sp>
    </p:spTree>
    <p:extLst>
      <p:ext uri="{BB962C8B-B14F-4D97-AF65-F5344CB8AC3E}">
        <p14:creationId xmlns:p14="http://schemas.microsoft.com/office/powerpoint/2010/main" val="4277391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a:t>
            </a:fld>
            <a:endParaRPr lang="en-US" dirty="0"/>
          </a:p>
        </p:txBody>
      </p:sp>
    </p:spTree>
    <p:extLst>
      <p:ext uri="{BB962C8B-B14F-4D97-AF65-F5344CB8AC3E}">
        <p14:creationId xmlns:p14="http://schemas.microsoft.com/office/powerpoint/2010/main" val="9256389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45</a:t>
            </a:fld>
            <a:endParaRPr lang="en-US" dirty="0"/>
          </a:p>
        </p:txBody>
      </p:sp>
    </p:spTree>
    <p:extLst>
      <p:ext uri="{BB962C8B-B14F-4D97-AF65-F5344CB8AC3E}">
        <p14:creationId xmlns:p14="http://schemas.microsoft.com/office/powerpoint/2010/main" val="5643039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46</a:t>
            </a:fld>
            <a:endParaRPr lang="en-US" dirty="0"/>
          </a:p>
        </p:txBody>
      </p:sp>
    </p:spTree>
    <p:extLst>
      <p:ext uri="{BB962C8B-B14F-4D97-AF65-F5344CB8AC3E}">
        <p14:creationId xmlns:p14="http://schemas.microsoft.com/office/powerpoint/2010/main" val="36119634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47</a:t>
            </a:fld>
            <a:endParaRPr lang="en-US" dirty="0"/>
          </a:p>
        </p:txBody>
      </p:sp>
    </p:spTree>
    <p:extLst>
      <p:ext uri="{BB962C8B-B14F-4D97-AF65-F5344CB8AC3E}">
        <p14:creationId xmlns:p14="http://schemas.microsoft.com/office/powerpoint/2010/main" val="37129498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48</a:t>
            </a:fld>
            <a:endParaRPr lang="en-US" dirty="0"/>
          </a:p>
        </p:txBody>
      </p:sp>
    </p:spTree>
    <p:extLst>
      <p:ext uri="{BB962C8B-B14F-4D97-AF65-F5344CB8AC3E}">
        <p14:creationId xmlns:p14="http://schemas.microsoft.com/office/powerpoint/2010/main" val="5463634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49</a:t>
            </a:fld>
            <a:endParaRPr lang="en-US" dirty="0"/>
          </a:p>
        </p:txBody>
      </p:sp>
    </p:spTree>
    <p:extLst>
      <p:ext uri="{BB962C8B-B14F-4D97-AF65-F5344CB8AC3E}">
        <p14:creationId xmlns:p14="http://schemas.microsoft.com/office/powerpoint/2010/main" val="39004482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52</a:t>
            </a:fld>
            <a:endParaRPr lang="en-US" dirty="0"/>
          </a:p>
        </p:txBody>
      </p:sp>
    </p:spTree>
    <p:extLst>
      <p:ext uri="{BB962C8B-B14F-4D97-AF65-F5344CB8AC3E}">
        <p14:creationId xmlns:p14="http://schemas.microsoft.com/office/powerpoint/2010/main" val="5896712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53</a:t>
            </a:fld>
            <a:endParaRPr lang="en-US" dirty="0"/>
          </a:p>
        </p:txBody>
      </p:sp>
    </p:spTree>
    <p:extLst>
      <p:ext uri="{BB962C8B-B14F-4D97-AF65-F5344CB8AC3E}">
        <p14:creationId xmlns:p14="http://schemas.microsoft.com/office/powerpoint/2010/main" val="21933773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55</a:t>
            </a:fld>
            <a:endParaRPr lang="en-US" dirty="0"/>
          </a:p>
        </p:txBody>
      </p:sp>
    </p:spTree>
    <p:extLst>
      <p:ext uri="{BB962C8B-B14F-4D97-AF65-F5344CB8AC3E}">
        <p14:creationId xmlns:p14="http://schemas.microsoft.com/office/powerpoint/2010/main" val="31146499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56</a:t>
            </a:fld>
            <a:endParaRPr lang="en-US" dirty="0"/>
          </a:p>
        </p:txBody>
      </p:sp>
    </p:spTree>
    <p:extLst>
      <p:ext uri="{BB962C8B-B14F-4D97-AF65-F5344CB8AC3E}">
        <p14:creationId xmlns:p14="http://schemas.microsoft.com/office/powerpoint/2010/main" val="4917418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61</a:t>
            </a:fld>
            <a:endParaRPr lang="en-US" dirty="0"/>
          </a:p>
        </p:txBody>
      </p:sp>
    </p:spTree>
    <p:extLst>
      <p:ext uri="{BB962C8B-B14F-4D97-AF65-F5344CB8AC3E}">
        <p14:creationId xmlns:p14="http://schemas.microsoft.com/office/powerpoint/2010/main" val="1640770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a:t>
            </a:fld>
            <a:endParaRPr lang="en-US" dirty="0"/>
          </a:p>
        </p:txBody>
      </p:sp>
    </p:spTree>
    <p:extLst>
      <p:ext uri="{BB962C8B-B14F-4D97-AF65-F5344CB8AC3E}">
        <p14:creationId xmlns:p14="http://schemas.microsoft.com/office/powerpoint/2010/main" val="40512057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62</a:t>
            </a:fld>
            <a:endParaRPr lang="en-US" dirty="0"/>
          </a:p>
        </p:txBody>
      </p:sp>
    </p:spTree>
    <p:extLst>
      <p:ext uri="{BB962C8B-B14F-4D97-AF65-F5344CB8AC3E}">
        <p14:creationId xmlns:p14="http://schemas.microsoft.com/office/powerpoint/2010/main" val="7436316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63</a:t>
            </a:fld>
            <a:endParaRPr lang="en-US" dirty="0"/>
          </a:p>
        </p:txBody>
      </p:sp>
    </p:spTree>
    <p:extLst>
      <p:ext uri="{BB962C8B-B14F-4D97-AF65-F5344CB8AC3E}">
        <p14:creationId xmlns:p14="http://schemas.microsoft.com/office/powerpoint/2010/main" val="2770067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64</a:t>
            </a:fld>
            <a:endParaRPr lang="en-US" dirty="0"/>
          </a:p>
        </p:txBody>
      </p:sp>
    </p:spTree>
    <p:extLst>
      <p:ext uri="{BB962C8B-B14F-4D97-AF65-F5344CB8AC3E}">
        <p14:creationId xmlns:p14="http://schemas.microsoft.com/office/powerpoint/2010/main" val="30284888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68</a:t>
            </a:fld>
            <a:endParaRPr lang="en-US" dirty="0"/>
          </a:p>
        </p:txBody>
      </p:sp>
    </p:spTree>
    <p:extLst>
      <p:ext uri="{BB962C8B-B14F-4D97-AF65-F5344CB8AC3E}">
        <p14:creationId xmlns:p14="http://schemas.microsoft.com/office/powerpoint/2010/main" val="22728281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69</a:t>
            </a:fld>
            <a:endParaRPr lang="en-US" dirty="0"/>
          </a:p>
        </p:txBody>
      </p:sp>
    </p:spTree>
    <p:extLst>
      <p:ext uri="{BB962C8B-B14F-4D97-AF65-F5344CB8AC3E}">
        <p14:creationId xmlns:p14="http://schemas.microsoft.com/office/powerpoint/2010/main" val="38733855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71</a:t>
            </a:fld>
            <a:endParaRPr lang="en-US" dirty="0"/>
          </a:p>
        </p:txBody>
      </p:sp>
    </p:spTree>
    <p:extLst>
      <p:ext uri="{BB962C8B-B14F-4D97-AF65-F5344CB8AC3E}">
        <p14:creationId xmlns:p14="http://schemas.microsoft.com/office/powerpoint/2010/main" val="38222181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72</a:t>
            </a:fld>
            <a:endParaRPr lang="en-US" dirty="0"/>
          </a:p>
        </p:txBody>
      </p:sp>
    </p:spTree>
    <p:extLst>
      <p:ext uri="{BB962C8B-B14F-4D97-AF65-F5344CB8AC3E}">
        <p14:creationId xmlns:p14="http://schemas.microsoft.com/office/powerpoint/2010/main" val="27870329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73</a:t>
            </a:fld>
            <a:endParaRPr lang="en-US" dirty="0"/>
          </a:p>
        </p:txBody>
      </p:sp>
    </p:spTree>
    <p:extLst>
      <p:ext uri="{BB962C8B-B14F-4D97-AF65-F5344CB8AC3E}">
        <p14:creationId xmlns:p14="http://schemas.microsoft.com/office/powerpoint/2010/main" val="12996482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74</a:t>
            </a:fld>
            <a:endParaRPr lang="en-US" dirty="0"/>
          </a:p>
        </p:txBody>
      </p:sp>
    </p:spTree>
    <p:extLst>
      <p:ext uri="{BB962C8B-B14F-4D97-AF65-F5344CB8AC3E}">
        <p14:creationId xmlns:p14="http://schemas.microsoft.com/office/powerpoint/2010/main" val="30101023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75</a:t>
            </a:fld>
            <a:endParaRPr lang="en-US" dirty="0"/>
          </a:p>
        </p:txBody>
      </p:sp>
    </p:spTree>
    <p:extLst>
      <p:ext uri="{BB962C8B-B14F-4D97-AF65-F5344CB8AC3E}">
        <p14:creationId xmlns:p14="http://schemas.microsoft.com/office/powerpoint/2010/main" val="4290669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a:t>
            </a:fld>
            <a:endParaRPr lang="en-US" dirty="0"/>
          </a:p>
        </p:txBody>
      </p:sp>
    </p:spTree>
    <p:extLst>
      <p:ext uri="{BB962C8B-B14F-4D97-AF65-F5344CB8AC3E}">
        <p14:creationId xmlns:p14="http://schemas.microsoft.com/office/powerpoint/2010/main" val="8900302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76</a:t>
            </a:fld>
            <a:endParaRPr lang="en-US" dirty="0"/>
          </a:p>
        </p:txBody>
      </p:sp>
    </p:spTree>
    <p:extLst>
      <p:ext uri="{BB962C8B-B14F-4D97-AF65-F5344CB8AC3E}">
        <p14:creationId xmlns:p14="http://schemas.microsoft.com/office/powerpoint/2010/main" val="9254090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77</a:t>
            </a:fld>
            <a:endParaRPr lang="en-US" dirty="0"/>
          </a:p>
        </p:txBody>
      </p:sp>
    </p:spTree>
    <p:extLst>
      <p:ext uri="{BB962C8B-B14F-4D97-AF65-F5344CB8AC3E}">
        <p14:creationId xmlns:p14="http://schemas.microsoft.com/office/powerpoint/2010/main" val="11240514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78</a:t>
            </a:fld>
            <a:endParaRPr lang="en-US" dirty="0"/>
          </a:p>
        </p:txBody>
      </p:sp>
    </p:spTree>
    <p:extLst>
      <p:ext uri="{BB962C8B-B14F-4D97-AF65-F5344CB8AC3E}">
        <p14:creationId xmlns:p14="http://schemas.microsoft.com/office/powerpoint/2010/main" val="24729493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79</a:t>
            </a:fld>
            <a:endParaRPr lang="en-US" dirty="0"/>
          </a:p>
        </p:txBody>
      </p:sp>
    </p:spTree>
    <p:extLst>
      <p:ext uri="{BB962C8B-B14F-4D97-AF65-F5344CB8AC3E}">
        <p14:creationId xmlns:p14="http://schemas.microsoft.com/office/powerpoint/2010/main" val="10228410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80</a:t>
            </a:fld>
            <a:endParaRPr lang="en-US" dirty="0"/>
          </a:p>
        </p:txBody>
      </p:sp>
    </p:spTree>
    <p:extLst>
      <p:ext uri="{BB962C8B-B14F-4D97-AF65-F5344CB8AC3E}">
        <p14:creationId xmlns:p14="http://schemas.microsoft.com/office/powerpoint/2010/main" val="12136719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81</a:t>
            </a:fld>
            <a:endParaRPr lang="en-US" dirty="0"/>
          </a:p>
        </p:txBody>
      </p:sp>
    </p:spTree>
    <p:extLst>
      <p:ext uri="{BB962C8B-B14F-4D97-AF65-F5344CB8AC3E}">
        <p14:creationId xmlns:p14="http://schemas.microsoft.com/office/powerpoint/2010/main" val="20581915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82</a:t>
            </a:fld>
            <a:endParaRPr lang="en-US" dirty="0"/>
          </a:p>
        </p:txBody>
      </p:sp>
    </p:spTree>
    <p:extLst>
      <p:ext uri="{BB962C8B-B14F-4D97-AF65-F5344CB8AC3E}">
        <p14:creationId xmlns:p14="http://schemas.microsoft.com/office/powerpoint/2010/main" val="17578132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83</a:t>
            </a:fld>
            <a:endParaRPr lang="en-US" dirty="0"/>
          </a:p>
        </p:txBody>
      </p:sp>
    </p:spTree>
    <p:extLst>
      <p:ext uri="{BB962C8B-B14F-4D97-AF65-F5344CB8AC3E}">
        <p14:creationId xmlns:p14="http://schemas.microsoft.com/office/powerpoint/2010/main" val="13786616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84</a:t>
            </a:fld>
            <a:endParaRPr lang="en-US" dirty="0"/>
          </a:p>
        </p:txBody>
      </p:sp>
    </p:spTree>
    <p:extLst>
      <p:ext uri="{BB962C8B-B14F-4D97-AF65-F5344CB8AC3E}">
        <p14:creationId xmlns:p14="http://schemas.microsoft.com/office/powerpoint/2010/main" val="15619242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88</a:t>
            </a:fld>
            <a:endParaRPr lang="en-US" dirty="0"/>
          </a:p>
        </p:txBody>
      </p:sp>
    </p:spTree>
    <p:extLst>
      <p:ext uri="{BB962C8B-B14F-4D97-AF65-F5344CB8AC3E}">
        <p14:creationId xmlns:p14="http://schemas.microsoft.com/office/powerpoint/2010/main" val="1489658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13923-8CC4-C97C-2A76-5915DC274F87}"/>
            </a:ext>
          </a:extLst>
        </p:cNvPr>
        <p:cNvGrpSpPr/>
        <p:nvPr/>
      </p:nvGrpSpPr>
      <p:grpSpPr>
        <a:xfrm>
          <a:off x="0" y="0"/>
          <a:ext cx="0" cy="0"/>
          <a:chOff x="0" y="0"/>
          <a:chExt cx="0" cy="0"/>
        </a:xfrm>
      </p:grpSpPr>
      <p:sp>
        <p:nvSpPr>
          <p:cNvPr id="2" name="投影片圖像版面配置區 1">
            <a:extLst>
              <a:ext uri="{FF2B5EF4-FFF2-40B4-BE49-F238E27FC236}">
                <a16:creationId xmlns:a16="http://schemas.microsoft.com/office/drawing/2014/main" id="{A7AF14B7-D31F-9F91-8260-4778A7706F16}"/>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E9D32771-651B-F368-17A7-A4AD8C5E2572}"/>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D6E92F70-5BB5-5AA1-1208-940F44FC021A}"/>
              </a:ext>
            </a:extLst>
          </p:cNvPr>
          <p:cNvSpPr>
            <a:spLocks noGrp="1"/>
          </p:cNvSpPr>
          <p:nvPr>
            <p:ph type="sldNum" sz="quarter" idx="10"/>
          </p:nvPr>
        </p:nvSpPr>
        <p:spPr/>
        <p:txBody>
          <a:bodyPr/>
          <a:lstStyle/>
          <a:p>
            <a:fld id="{9B26CD33-4337-4529-948A-94F6960B2374}" type="slidenum">
              <a:rPr lang="en-US" smtClean="0"/>
              <a:pPr/>
              <a:t>7</a:t>
            </a:fld>
            <a:endParaRPr lang="en-US" dirty="0"/>
          </a:p>
        </p:txBody>
      </p:sp>
    </p:spTree>
    <p:extLst>
      <p:ext uri="{BB962C8B-B14F-4D97-AF65-F5344CB8AC3E}">
        <p14:creationId xmlns:p14="http://schemas.microsoft.com/office/powerpoint/2010/main" val="14004003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89</a:t>
            </a:fld>
            <a:endParaRPr lang="en-US" dirty="0"/>
          </a:p>
        </p:txBody>
      </p:sp>
    </p:spTree>
    <p:extLst>
      <p:ext uri="{BB962C8B-B14F-4D97-AF65-F5344CB8AC3E}">
        <p14:creationId xmlns:p14="http://schemas.microsoft.com/office/powerpoint/2010/main" val="72701330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90</a:t>
            </a:fld>
            <a:endParaRPr lang="en-US" dirty="0"/>
          </a:p>
        </p:txBody>
      </p:sp>
    </p:spTree>
    <p:extLst>
      <p:ext uri="{BB962C8B-B14F-4D97-AF65-F5344CB8AC3E}">
        <p14:creationId xmlns:p14="http://schemas.microsoft.com/office/powerpoint/2010/main" val="148123404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91</a:t>
            </a:fld>
            <a:endParaRPr lang="en-US" dirty="0"/>
          </a:p>
        </p:txBody>
      </p:sp>
    </p:spTree>
    <p:extLst>
      <p:ext uri="{BB962C8B-B14F-4D97-AF65-F5344CB8AC3E}">
        <p14:creationId xmlns:p14="http://schemas.microsoft.com/office/powerpoint/2010/main" val="291679388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92</a:t>
            </a:fld>
            <a:endParaRPr lang="en-US" dirty="0"/>
          </a:p>
        </p:txBody>
      </p:sp>
    </p:spTree>
    <p:extLst>
      <p:ext uri="{BB962C8B-B14F-4D97-AF65-F5344CB8AC3E}">
        <p14:creationId xmlns:p14="http://schemas.microsoft.com/office/powerpoint/2010/main" val="30057714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93</a:t>
            </a:fld>
            <a:endParaRPr lang="en-US" dirty="0"/>
          </a:p>
        </p:txBody>
      </p:sp>
    </p:spTree>
    <p:extLst>
      <p:ext uri="{BB962C8B-B14F-4D97-AF65-F5344CB8AC3E}">
        <p14:creationId xmlns:p14="http://schemas.microsoft.com/office/powerpoint/2010/main" val="42433895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95</a:t>
            </a:fld>
            <a:endParaRPr lang="en-US" dirty="0"/>
          </a:p>
        </p:txBody>
      </p:sp>
    </p:spTree>
    <p:extLst>
      <p:ext uri="{BB962C8B-B14F-4D97-AF65-F5344CB8AC3E}">
        <p14:creationId xmlns:p14="http://schemas.microsoft.com/office/powerpoint/2010/main" val="16776631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96</a:t>
            </a:fld>
            <a:endParaRPr lang="en-US" dirty="0"/>
          </a:p>
        </p:txBody>
      </p:sp>
    </p:spTree>
    <p:extLst>
      <p:ext uri="{BB962C8B-B14F-4D97-AF65-F5344CB8AC3E}">
        <p14:creationId xmlns:p14="http://schemas.microsoft.com/office/powerpoint/2010/main" val="126418347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97</a:t>
            </a:fld>
            <a:endParaRPr lang="en-US" dirty="0"/>
          </a:p>
        </p:txBody>
      </p:sp>
    </p:spTree>
    <p:extLst>
      <p:ext uri="{BB962C8B-B14F-4D97-AF65-F5344CB8AC3E}">
        <p14:creationId xmlns:p14="http://schemas.microsoft.com/office/powerpoint/2010/main" val="159346769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98</a:t>
            </a:fld>
            <a:endParaRPr lang="en-US" dirty="0"/>
          </a:p>
        </p:txBody>
      </p:sp>
    </p:spTree>
    <p:extLst>
      <p:ext uri="{BB962C8B-B14F-4D97-AF65-F5344CB8AC3E}">
        <p14:creationId xmlns:p14="http://schemas.microsoft.com/office/powerpoint/2010/main" val="184439001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99</a:t>
            </a:fld>
            <a:endParaRPr lang="en-US" dirty="0"/>
          </a:p>
        </p:txBody>
      </p:sp>
    </p:spTree>
    <p:extLst>
      <p:ext uri="{BB962C8B-B14F-4D97-AF65-F5344CB8AC3E}">
        <p14:creationId xmlns:p14="http://schemas.microsoft.com/office/powerpoint/2010/main" val="1758350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a:t>
            </a:fld>
            <a:endParaRPr lang="en-US" dirty="0"/>
          </a:p>
        </p:txBody>
      </p:sp>
    </p:spTree>
    <p:extLst>
      <p:ext uri="{BB962C8B-B14F-4D97-AF65-F5344CB8AC3E}">
        <p14:creationId xmlns:p14="http://schemas.microsoft.com/office/powerpoint/2010/main" val="23147906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100</a:t>
            </a:fld>
            <a:endParaRPr lang="en-US" dirty="0"/>
          </a:p>
        </p:txBody>
      </p:sp>
    </p:spTree>
    <p:extLst>
      <p:ext uri="{BB962C8B-B14F-4D97-AF65-F5344CB8AC3E}">
        <p14:creationId xmlns:p14="http://schemas.microsoft.com/office/powerpoint/2010/main" val="149126041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101</a:t>
            </a:fld>
            <a:endParaRPr lang="en-US" dirty="0"/>
          </a:p>
        </p:txBody>
      </p:sp>
    </p:spTree>
    <p:extLst>
      <p:ext uri="{BB962C8B-B14F-4D97-AF65-F5344CB8AC3E}">
        <p14:creationId xmlns:p14="http://schemas.microsoft.com/office/powerpoint/2010/main" val="135230459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102</a:t>
            </a:fld>
            <a:endParaRPr lang="en-US" dirty="0"/>
          </a:p>
        </p:txBody>
      </p:sp>
    </p:spTree>
    <p:extLst>
      <p:ext uri="{BB962C8B-B14F-4D97-AF65-F5344CB8AC3E}">
        <p14:creationId xmlns:p14="http://schemas.microsoft.com/office/powerpoint/2010/main" val="407079582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103</a:t>
            </a:fld>
            <a:endParaRPr lang="en-US" dirty="0"/>
          </a:p>
        </p:txBody>
      </p:sp>
    </p:spTree>
    <p:extLst>
      <p:ext uri="{BB962C8B-B14F-4D97-AF65-F5344CB8AC3E}">
        <p14:creationId xmlns:p14="http://schemas.microsoft.com/office/powerpoint/2010/main" val="291354536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104</a:t>
            </a:fld>
            <a:endParaRPr lang="en-US" dirty="0"/>
          </a:p>
        </p:txBody>
      </p:sp>
    </p:spTree>
    <p:extLst>
      <p:ext uri="{BB962C8B-B14F-4D97-AF65-F5344CB8AC3E}">
        <p14:creationId xmlns:p14="http://schemas.microsoft.com/office/powerpoint/2010/main" val="168694336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105</a:t>
            </a:fld>
            <a:endParaRPr lang="en-US" dirty="0"/>
          </a:p>
        </p:txBody>
      </p:sp>
    </p:spTree>
    <p:extLst>
      <p:ext uri="{BB962C8B-B14F-4D97-AF65-F5344CB8AC3E}">
        <p14:creationId xmlns:p14="http://schemas.microsoft.com/office/powerpoint/2010/main" val="385475071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108</a:t>
            </a:fld>
            <a:endParaRPr lang="en-US" dirty="0"/>
          </a:p>
        </p:txBody>
      </p:sp>
    </p:spTree>
    <p:extLst>
      <p:ext uri="{BB962C8B-B14F-4D97-AF65-F5344CB8AC3E}">
        <p14:creationId xmlns:p14="http://schemas.microsoft.com/office/powerpoint/2010/main" val="44126450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109</a:t>
            </a:fld>
            <a:endParaRPr lang="en-US" dirty="0"/>
          </a:p>
        </p:txBody>
      </p:sp>
    </p:spTree>
    <p:extLst>
      <p:ext uri="{BB962C8B-B14F-4D97-AF65-F5344CB8AC3E}">
        <p14:creationId xmlns:p14="http://schemas.microsoft.com/office/powerpoint/2010/main" val="139803760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110</a:t>
            </a:fld>
            <a:endParaRPr lang="en-US" dirty="0"/>
          </a:p>
        </p:txBody>
      </p:sp>
    </p:spTree>
    <p:extLst>
      <p:ext uri="{BB962C8B-B14F-4D97-AF65-F5344CB8AC3E}">
        <p14:creationId xmlns:p14="http://schemas.microsoft.com/office/powerpoint/2010/main" val="136850689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111</a:t>
            </a:fld>
            <a:endParaRPr lang="en-US" dirty="0"/>
          </a:p>
        </p:txBody>
      </p:sp>
    </p:spTree>
    <p:extLst>
      <p:ext uri="{BB962C8B-B14F-4D97-AF65-F5344CB8AC3E}">
        <p14:creationId xmlns:p14="http://schemas.microsoft.com/office/powerpoint/2010/main" val="41885674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a:t>
            </a:fld>
            <a:endParaRPr lang="en-US" dirty="0"/>
          </a:p>
        </p:txBody>
      </p:sp>
    </p:spTree>
    <p:extLst>
      <p:ext uri="{BB962C8B-B14F-4D97-AF65-F5344CB8AC3E}">
        <p14:creationId xmlns:p14="http://schemas.microsoft.com/office/powerpoint/2010/main" val="69265487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113</a:t>
            </a:fld>
            <a:endParaRPr lang="en-US" dirty="0"/>
          </a:p>
        </p:txBody>
      </p:sp>
    </p:spTree>
    <p:extLst>
      <p:ext uri="{BB962C8B-B14F-4D97-AF65-F5344CB8AC3E}">
        <p14:creationId xmlns:p14="http://schemas.microsoft.com/office/powerpoint/2010/main" val="184016047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114</a:t>
            </a:fld>
            <a:endParaRPr lang="en-US" dirty="0"/>
          </a:p>
        </p:txBody>
      </p:sp>
    </p:spTree>
    <p:extLst>
      <p:ext uri="{BB962C8B-B14F-4D97-AF65-F5344CB8AC3E}">
        <p14:creationId xmlns:p14="http://schemas.microsoft.com/office/powerpoint/2010/main" val="4924916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115</a:t>
            </a:fld>
            <a:endParaRPr lang="en-US" dirty="0"/>
          </a:p>
        </p:txBody>
      </p:sp>
    </p:spTree>
    <p:extLst>
      <p:ext uri="{BB962C8B-B14F-4D97-AF65-F5344CB8AC3E}">
        <p14:creationId xmlns:p14="http://schemas.microsoft.com/office/powerpoint/2010/main" val="87240192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116</a:t>
            </a:fld>
            <a:endParaRPr lang="en-US" dirty="0"/>
          </a:p>
        </p:txBody>
      </p:sp>
    </p:spTree>
    <p:extLst>
      <p:ext uri="{BB962C8B-B14F-4D97-AF65-F5344CB8AC3E}">
        <p14:creationId xmlns:p14="http://schemas.microsoft.com/office/powerpoint/2010/main" val="215299050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117</a:t>
            </a:fld>
            <a:endParaRPr lang="en-US" dirty="0"/>
          </a:p>
        </p:txBody>
      </p:sp>
    </p:spTree>
    <p:extLst>
      <p:ext uri="{BB962C8B-B14F-4D97-AF65-F5344CB8AC3E}">
        <p14:creationId xmlns:p14="http://schemas.microsoft.com/office/powerpoint/2010/main" val="182006355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118</a:t>
            </a:fld>
            <a:endParaRPr lang="en-US" dirty="0"/>
          </a:p>
        </p:txBody>
      </p:sp>
    </p:spTree>
    <p:extLst>
      <p:ext uri="{BB962C8B-B14F-4D97-AF65-F5344CB8AC3E}">
        <p14:creationId xmlns:p14="http://schemas.microsoft.com/office/powerpoint/2010/main" val="172566597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119</a:t>
            </a:fld>
            <a:endParaRPr lang="en-US" dirty="0"/>
          </a:p>
        </p:txBody>
      </p:sp>
    </p:spTree>
    <p:extLst>
      <p:ext uri="{BB962C8B-B14F-4D97-AF65-F5344CB8AC3E}">
        <p14:creationId xmlns:p14="http://schemas.microsoft.com/office/powerpoint/2010/main" val="172485163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120</a:t>
            </a:fld>
            <a:endParaRPr lang="en-US" dirty="0"/>
          </a:p>
        </p:txBody>
      </p:sp>
    </p:spTree>
    <p:extLst>
      <p:ext uri="{BB962C8B-B14F-4D97-AF65-F5344CB8AC3E}">
        <p14:creationId xmlns:p14="http://schemas.microsoft.com/office/powerpoint/2010/main" val="15693875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121</a:t>
            </a:fld>
            <a:endParaRPr lang="en-US" dirty="0"/>
          </a:p>
        </p:txBody>
      </p:sp>
    </p:spTree>
    <p:extLst>
      <p:ext uri="{BB962C8B-B14F-4D97-AF65-F5344CB8AC3E}">
        <p14:creationId xmlns:p14="http://schemas.microsoft.com/office/powerpoint/2010/main" val="368492740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122</a:t>
            </a:fld>
            <a:endParaRPr lang="en-US" dirty="0"/>
          </a:p>
        </p:txBody>
      </p:sp>
    </p:spTree>
    <p:extLst>
      <p:ext uri="{BB962C8B-B14F-4D97-AF65-F5344CB8AC3E}">
        <p14:creationId xmlns:p14="http://schemas.microsoft.com/office/powerpoint/2010/main" val="3676859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Album Cover">
    <p:spTree>
      <p:nvGrpSpPr>
        <p:cNvPr id="1" name=""/>
        <p:cNvGrpSpPr/>
        <p:nvPr/>
      </p:nvGrpSpPr>
      <p:grpSpPr>
        <a:xfrm>
          <a:off x="0" y="0"/>
          <a:ext cx="0" cy="0"/>
          <a:chOff x="0" y="0"/>
          <a:chExt cx="0" cy="0"/>
        </a:xfrm>
      </p:grpSpPr>
      <p:sp>
        <p:nvSpPr>
          <p:cNvPr id="24" name="Rectangle 7"/>
          <p:cNvSpPr>
            <a:spLocks noGrp="1"/>
          </p:cNvSpPr>
          <p:nvPr>
            <p:ph type="title" hasCustomPrompt="1"/>
          </p:nvPr>
        </p:nvSpPr>
        <p:spPr>
          <a:xfrm>
            <a:off x="228601" y="3962400"/>
            <a:ext cx="8298485" cy="1066800"/>
          </a:xfrm>
        </p:spPr>
        <p:txBody>
          <a:bodyPr bIns="0"/>
          <a:lstStyle>
            <a:lvl1pPr algn="r" eaLnBrk="1" latinLnBrk="0" hangingPunct="1">
              <a:defRPr kumimoji="0" lang="en-US" dirty="0"/>
            </a:lvl1pPr>
            <a:extLst/>
          </a:lstStyle>
          <a:p>
            <a:r>
              <a:rPr kumimoji="0" lang="en-US" dirty="0"/>
              <a:t>Click to add photo album title</a:t>
            </a:r>
          </a:p>
        </p:txBody>
      </p:sp>
      <p:sp>
        <p:nvSpPr>
          <p:cNvPr id="30" name="Rectangle 7"/>
          <p:cNvSpPr>
            <a:spLocks/>
          </p:cNvSpPr>
          <p:nvPr/>
        </p:nvSpPr>
        <p:spPr>
          <a:xfrm>
            <a:off x="453736" y="5181600"/>
            <a:ext cx="8229600" cy="1143000"/>
          </a:xfrm>
          <a:prstGeom prst="rect">
            <a:avLst/>
          </a:prstGeom>
        </p:spPr>
        <p:txBody>
          <a:bodyPr vert="horz"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kumimoji="0"/>
            </a:pPr>
            <a:endParaRPr kumimoji="0" lang="en-US" sz="3200" b="0" i="1" u="none" strike="noStrike" kern="0" cap="none" spc="0" normalizeH="0" baseline="0" noProof="0" dirty="0">
              <a:ln>
                <a:noFill/>
              </a:ln>
              <a:solidFill>
                <a:schemeClr val="tx1"/>
              </a:solidFill>
              <a:effectLst/>
              <a:uLnTx/>
              <a:uFillTx/>
              <a:latin typeface="+mj-lt"/>
              <a:ea typeface="+mj-ea"/>
              <a:cs typeface="+mj-cs"/>
            </a:endParaRPr>
          </a:p>
        </p:txBody>
      </p:sp>
      <p:sp>
        <p:nvSpPr>
          <p:cNvPr id="9" name="Rectangle 7"/>
          <p:cNvSpPr>
            <a:spLocks noGrp="1"/>
          </p:cNvSpPr>
          <p:nvPr>
            <p:ph type="body" sz="quarter" idx="10" hasCustomPrompt="1"/>
          </p:nvPr>
        </p:nvSpPr>
        <p:spPr>
          <a:xfrm>
            <a:off x="2133600" y="5133975"/>
            <a:ext cx="6386946" cy="1219200"/>
          </a:xfrm>
        </p:spPr>
        <p:txBody>
          <a:bodyPr vert="horz" tIns="0" anchor="t" anchorCtr="0">
            <a:noAutofit/>
          </a:bodyPr>
          <a:lstStyle>
            <a:lvl1pPr marL="0" marR="0" indent="0" algn="r" rtl="0" eaLnBrk="1" latinLnBrk="0" hangingPunct="1">
              <a:spcBef>
                <a:spcPct val="20000"/>
              </a:spcBef>
              <a:buFontTx/>
              <a:buNone/>
              <a:defRPr kumimoji="0" sz="1800" b="0" i="0" cap="none" spc="0" baseline="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ea typeface="+mn-ea"/>
                <a:cs typeface="+mn-cs"/>
              </a:defRPr>
            </a:lvl1pPr>
            <a:extLst/>
          </a:lstStyle>
          <a:p>
            <a:pPr lvl="0"/>
            <a:r>
              <a:rPr kumimoji="0" lang="zh-TW" altLang="en-US" sz="2400" b="0" i="0" dirty="0">
                <a:solidFill>
                  <a:srgbClr val="000000"/>
                </a:solidFill>
                <a:latin typeface="新細明體"/>
                <a:ea typeface="+mn-ea"/>
                <a:cs typeface="新細明體"/>
              </a:rPr>
              <a:t>按一下以新增日期及其他詳細資料</a:t>
            </a:r>
            <a:endParaRPr kumimoji="0" lang="en-US" dirty="0"/>
          </a:p>
        </p:txBody>
      </p:sp>
      <p:sp>
        <p:nvSpPr>
          <p:cNvPr id="27" name="Rectangle 6"/>
          <p:cNvSpPr>
            <a:spLocks noGrp="1"/>
          </p:cNvSpPr>
          <p:nvPr>
            <p:ph type="pic" sz="quarter" idx="11"/>
          </p:nvPr>
        </p:nvSpPr>
        <p:spPr>
          <a:xfrm>
            <a:off x="6096000" y="1600200"/>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a:p>
        </p:txBody>
      </p:sp>
      <p:sp>
        <p:nvSpPr>
          <p:cNvPr id="6" name="Rectangle 5"/>
          <p:cNvSpPr/>
          <p:nvPr userDrawn="1"/>
        </p:nvSpPr>
        <p:spPr>
          <a:xfrm>
            <a:off x="176844" y="186904"/>
            <a:ext cx="8763000" cy="6213896"/>
          </a:xfrm>
          <a:prstGeom prst="rect">
            <a:avLst/>
          </a:prstGeom>
          <a:noFill/>
          <a:ln w="9525" cap="rnd" cmpd="sng" algn="ctr">
            <a:solidFill>
              <a:schemeClr val="bg1">
                <a:tint val="85000"/>
              </a:schemeClr>
            </a:solidFill>
            <a:prstDash val="dash"/>
          </a:ln>
          <a:effectLst>
            <a:outerShdw blurRad="25400" dist="12700" dir="5400000" algn="tl" rotWithShape="0">
              <a:schemeClr val="bg1">
                <a:alpha val="60000"/>
              </a:scheme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0" lang="en-US" dirty="0"/>
          </a:p>
        </p:txBody>
      </p:sp>
      <p:sp>
        <p:nvSpPr>
          <p:cNvPr id="11" name="Rectangle 10"/>
          <p:cNvSpPr>
            <a:spLocks noGrp="1"/>
          </p:cNvSpPr>
          <p:nvPr>
            <p:ph type="dt" sz="half" idx="12"/>
          </p:nvPr>
        </p:nvSpPr>
        <p:spPr/>
        <p:txBody>
          <a:bodyPr/>
          <a:lstStyle/>
          <a:p>
            <a:fld id="{F30C84A2-23CF-44F5-B813-5187ED5C7D1C}" type="datetimeFigureOut">
              <a:rPr kumimoji="0" lang="en-US" sz="1200" smtClean="0">
                <a:solidFill>
                  <a:schemeClr val="tx2"/>
                </a:solidFill>
              </a:rPr>
              <a:pPr/>
              <a:t>3/14/2024</a:t>
            </a:fld>
            <a:endParaRPr kumimoji="0" lang="en-US" dirty="0"/>
          </a:p>
        </p:txBody>
      </p:sp>
      <p:sp>
        <p:nvSpPr>
          <p:cNvPr id="12" name="Rectangle 11"/>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3" name="Rectangle 12"/>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Up Landscape with Caption">
    <p:spTree>
      <p:nvGrpSpPr>
        <p:cNvPr id="1" name=""/>
        <p:cNvGrpSpPr/>
        <p:nvPr/>
      </p:nvGrpSpPr>
      <p:grpSpPr>
        <a:xfrm>
          <a:off x="0" y="0"/>
          <a:ext cx="0" cy="0"/>
          <a:chOff x="0" y="0"/>
          <a:chExt cx="0" cy="0"/>
        </a:xfrm>
      </p:grpSpPr>
      <p:sp>
        <p:nvSpPr>
          <p:cNvPr id="3" name="Rectangle 7"/>
          <p:cNvSpPr>
            <a:spLocks noGrp="1" noChangeAspect="1"/>
          </p:cNvSpPr>
          <p:nvPr>
            <p:ph type="pic" sz="quarter" idx="11"/>
          </p:nvPr>
        </p:nvSpPr>
        <p:spPr>
          <a:xfrm>
            <a:off x="4663440" y="3403823"/>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15" name="Rectangle 7"/>
          <p:cNvSpPr>
            <a:spLocks noGrp="1" noChangeAspect="1"/>
          </p:cNvSpPr>
          <p:nvPr>
            <p:ph type="pic" sz="quarter" idx="12"/>
          </p:nvPr>
        </p:nvSpPr>
        <p:spPr>
          <a:xfrm>
            <a:off x="457200" y="3403823"/>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26" name="Rectangle 7"/>
          <p:cNvSpPr>
            <a:spLocks noGrp="1" noChangeAspect="1"/>
          </p:cNvSpPr>
          <p:nvPr>
            <p:ph type="pic" sz="quarter" idx="13"/>
          </p:nvPr>
        </p:nvSpPr>
        <p:spPr>
          <a:xfrm>
            <a:off x="4663440" y="228600"/>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27" name="Rectangle 11"/>
          <p:cNvSpPr>
            <a:spLocks noGrp="1"/>
          </p:cNvSpPr>
          <p:nvPr>
            <p:ph type="body" sz="quarter" idx="14" hasCustomPrompt="1"/>
          </p:nvPr>
        </p:nvSpPr>
        <p:spPr>
          <a:xfrm>
            <a:off x="457200" y="228600"/>
            <a:ext cx="4023360" cy="3017520"/>
          </a:xfrm>
        </p:spPr>
        <p:txBody>
          <a:bodyPr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5"/>
          </p:nvPr>
        </p:nvSpPr>
        <p:spPr/>
        <p:txBody>
          <a:bodyPr/>
          <a:lstStyle/>
          <a:p>
            <a:fld id="{F30C84A2-23CF-44F5-B813-5187ED5C7D1C}" type="datetimeFigureOut">
              <a:rPr kumimoji="0" lang="en-US" sz="1200" smtClean="0">
                <a:solidFill>
                  <a:schemeClr val="tx2"/>
                </a:solidFill>
              </a:rPr>
              <a:pPr/>
              <a:t>3/14/2024</a:t>
            </a:fld>
            <a:endParaRPr kumimoji="0" lang="en-US" dirty="0"/>
          </a:p>
        </p:txBody>
      </p:sp>
      <p:sp>
        <p:nvSpPr>
          <p:cNvPr id="7" name="Rectangle 6"/>
          <p:cNvSpPr>
            <a:spLocks noGrp="1"/>
          </p:cNvSpPr>
          <p:nvPr>
            <p:ph type="sldNum" sz="quarter" idx="16"/>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7"/>
          </p:nvPr>
        </p:nvSpPr>
        <p:spPr/>
        <p:txBody>
          <a:bodyPr/>
          <a:lstStyle/>
          <a:p>
            <a:endParaRPr kumimoji="0" lang="en-US" dirty="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Up Mixed">
    <p:spTree>
      <p:nvGrpSpPr>
        <p:cNvPr id="1" name=""/>
        <p:cNvGrpSpPr/>
        <p:nvPr/>
      </p:nvGrpSpPr>
      <p:grpSpPr>
        <a:xfrm>
          <a:off x="0" y="0"/>
          <a:ext cx="0" cy="0"/>
          <a:chOff x="0" y="0"/>
          <a:chExt cx="0" cy="0"/>
        </a:xfrm>
      </p:grpSpPr>
      <p:sp>
        <p:nvSpPr>
          <p:cNvPr id="7" name="Rectangle 7"/>
          <p:cNvSpPr>
            <a:spLocks noGrp="1" noChangeAspect="1"/>
          </p:cNvSpPr>
          <p:nvPr>
            <p:ph type="pic" sz="quarter" idx="11"/>
          </p:nvPr>
        </p:nvSpPr>
        <p:spPr>
          <a:xfrm>
            <a:off x="5067300" y="3436620"/>
            <a:ext cx="3649900" cy="2889504"/>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29" name="Rectangle 7"/>
          <p:cNvSpPr>
            <a:spLocks noGrp="1" noChangeAspect="1"/>
          </p:cNvSpPr>
          <p:nvPr>
            <p:ph type="pic" sz="quarter" idx="12"/>
          </p:nvPr>
        </p:nvSpPr>
        <p:spPr>
          <a:xfrm>
            <a:off x="426720" y="384048"/>
            <a:ext cx="4457700" cy="5943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10" name="Rectangle 7"/>
          <p:cNvSpPr>
            <a:spLocks noGrp="1" noChangeAspect="1"/>
          </p:cNvSpPr>
          <p:nvPr>
            <p:ph type="pic" sz="quarter" idx="13"/>
          </p:nvPr>
        </p:nvSpPr>
        <p:spPr>
          <a:xfrm>
            <a:off x="5067300" y="389332"/>
            <a:ext cx="3657600" cy="2887269"/>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5" name="Rectangle 4"/>
          <p:cNvSpPr>
            <a:spLocks noGrp="1"/>
          </p:cNvSpPr>
          <p:nvPr>
            <p:ph type="dt" sz="half" idx="14"/>
          </p:nvPr>
        </p:nvSpPr>
        <p:spPr/>
        <p:txBody>
          <a:bodyPr/>
          <a:lstStyle/>
          <a:p>
            <a:fld id="{F30C84A2-23CF-44F5-B813-5187ED5C7D1C}" type="datetimeFigureOut">
              <a:rPr kumimoji="0" lang="en-US" sz="1200" smtClean="0">
                <a:solidFill>
                  <a:schemeClr val="tx2"/>
                </a:solidFill>
              </a:rPr>
              <a:pPr/>
              <a:t>3/14/2024</a:t>
            </a:fld>
            <a:endParaRPr kumimoji="0" lang="en-US" dirty="0"/>
          </a:p>
        </p:txBody>
      </p:sp>
      <p:sp>
        <p:nvSpPr>
          <p:cNvPr id="6" name="Rectangle 5"/>
          <p:cNvSpPr>
            <a:spLocks noGrp="1"/>
          </p:cNvSpPr>
          <p:nvPr>
            <p:ph type="sldNum" sz="quarter" idx="1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6"/>
          </p:nvPr>
        </p:nvSpPr>
        <p:spPr/>
        <p:txBody>
          <a:bodyPr/>
          <a:lstStyle/>
          <a:p>
            <a:endParaRPr kumimoji="0" lang="en-US" dirty="0"/>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4-Up Portrait with Captions">
    <p:spTree>
      <p:nvGrpSpPr>
        <p:cNvPr id="1" name=""/>
        <p:cNvGrpSpPr/>
        <p:nvPr/>
      </p:nvGrpSpPr>
      <p:grpSpPr>
        <a:xfrm>
          <a:off x="0" y="0"/>
          <a:ext cx="0" cy="0"/>
          <a:chOff x="0" y="0"/>
          <a:chExt cx="0" cy="0"/>
        </a:xfrm>
      </p:grpSpPr>
      <p:sp>
        <p:nvSpPr>
          <p:cNvPr id="31" name="Rectangle 7"/>
          <p:cNvSpPr>
            <a:spLocks noGrp="1"/>
          </p:cNvSpPr>
          <p:nvPr>
            <p:ph type="pic" sz="quarter" idx="14"/>
          </p:nvPr>
        </p:nvSpPr>
        <p:spPr>
          <a:xfrm>
            <a:off x="2229297" y="228600"/>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3" name="Rectangle 7"/>
          <p:cNvSpPr>
            <a:spLocks noGrp="1"/>
          </p:cNvSpPr>
          <p:nvPr>
            <p:ph type="pic" sz="quarter" idx="26"/>
          </p:nvPr>
        </p:nvSpPr>
        <p:spPr>
          <a:xfrm>
            <a:off x="2229297" y="3365392"/>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10" name="Rectangle 7"/>
          <p:cNvSpPr>
            <a:spLocks noGrp="1" noChangeAspect="1"/>
          </p:cNvSpPr>
          <p:nvPr>
            <p:ph type="pic" sz="quarter" idx="25"/>
          </p:nvPr>
        </p:nvSpPr>
        <p:spPr>
          <a:xfrm>
            <a:off x="4672217" y="228600"/>
            <a:ext cx="2286000"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7" name="Rectangle 7"/>
          <p:cNvSpPr>
            <a:spLocks noGrp="1"/>
          </p:cNvSpPr>
          <p:nvPr>
            <p:ph type="pic" sz="quarter" idx="27"/>
          </p:nvPr>
        </p:nvSpPr>
        <p:spPr>
          <a:xfrm>
            <a:off x="4667697" y="3365392"/>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6" name="Rectangle 7"/>
          <p:cNvSpPr>
            <a:spLocks noGrp="1"/>
          </p:cNvSpPr>
          <p:nvPr>
            <p:ph type="body" sz="quarter" idx="16" hasCustomPrompt="1"/>
          </p:nvPr>
        </p:nvSpPr>
        <p:spPr>
          <a:xfrm>
            <a:off x="400497" y="1295400"/>
            <a:ext cx="1676400" cy="1905000"/>
          </a:xfrm>
        </p:spPr>
        <p:txBody>
          <a:bodyPr anchor="b" anchorCtr="0">
            <a:noAutofit/>
          </a:bodyPr>
          <a:lstStyle>
            <a:lvl1pPr marL="0" marR="0" indent="0" algn="r" rtl="0" eaLnBrk="1" latinLnBrk="0" hangingPunct="1">
              <a:spcBef>
                <a:spcPct val="20000"/>
              </a:spcBef>
              <a:buFontTx/>
              <a:buNone/>
              <a:defRPr kumimoji="0" sz="1600" baseline="0">
                <a:solidFill>
                  <a:schemeClr val="tx1"/>
                </a:solidFill>
                <a:latin typeface="+mn-lt"/>
                <a:ea typeface="+mn-ea"/>
                <a:cs typeface="+mn-cs"/>
              </a:defRPr>
            </a:lvl1pPr>
            <a:extLst/>
          </a:lstStyle>
          <a:p>
            <a:pPr lvl="0"/>
            <a:r>
              <a:rPr kumimoji="0" lang="en-US" dirty="0"/>
              <a:t>Click to add caption</a:t>
            </a:r>
          </a:p>
        </p:txBody>
      </p:sp>
      <p:sp>
        <p:nvSpPr>
          <p:cNvPr id="14" name="Rectangle 7"/>
          <p:cNvSpPr>
            <a:spLocks noGrp="1"/>
          </p:cNvSpPr>
          <p:nvPr>
            <p:ph type="body" sz="quarter" idx="29" hasCustomPrompt="1"/>
          </p:nvPr>
        </p:nvSpPr>
        <p:spPr>
          <a:xfrm>
            <a:off x="7086600" y="1295400"/>
            <a:ext cx="1676400" cy="1905000"/>
          </a:xfrm>
        </p:spPr>
        <p:txBody>
          <a:bodyPr anchor="b"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4" name="Rectangle 7"/>
          <p:cNvSpPr>
            <a:spLocks noGrp="1"/>
          </p:cNvSpPr>
          <p:nvPr>
            <p:ph type="body" sz="quarter" idx="28" hasCustomPrompt="1"/>
          </p:nvPr>
        </p:nvSpPr>
        <p:spPr>
          <a:xfrm>
            <a:off x="400497" y="3352800"/>
            <a:ext cx="1676400" cy="1905000"/>
          </a:xfrm>
        </p:spPr>
        <p:txBody>
          <a:bodyPr anchor="t" anchorCtr="0"/>
          <a:lstStyle>
            <a:lvl1pPr marL="0" marR="0" indent="0" algn="r" eaLnBrk="1" latinLnBrk="0" hangingPunct="1">
              <a:buFontTx/>
              <a:buNone/>
              <a:defRPr kumimoji="0" sz="1600" baseline="0"/>
            </a:lvl1pPr>
            <a:extLst/>
          </a:lstStyle>
          <a:p>
            <a:pPr lvl="0"/>
            <a:r>
              <a:rPr kumimoji="0" lang="en-US" dirty="0"/>
              <a:t>Click to add caption</a:t>
            </a:r>
          </a:p>
        </p:txBody>
      </p:sp>
      <p:sp>
        <p:nvSpPr>
          <p:cNvPr id="13" name="Rectangle 7"/>
          <p:cNvSpPr>
            <a:spLocks noGrp="1"/>
          </p:cNvSpPr>
          <p:nvPr>
            <p:ph type="body" sz="quarter" idx="30" hasCustomPrompt="1"/>
          </p:nvPr>
        </p:nvSpPr>
        <p:spPr>
          <a:xfrm>
            <a:off x="7086600" y="3352800"/>
            <a:ext cx="1676400" cy="1905000"/>
          </a:xfrm>
        </p:spPr>
        <p:txBody>
          <a:bodyPr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1" name="Rectangle 10"/>
          <p:cNvSpPr>
            <a:spLocks noGrp="1"/>
          </p:cNvSpPr>
          <p:nvPr>
            <p:ph type="dt" sz="half" idx="31"/>
          </p:nvPr>
        </p:nvSpPr>
        <p:spPr/>
        <p:txBody>
          <a:bodyPr/>
          <a:lstStyle/>
          <a:p>
            <a:fld id="{F30C84A2-23CF-44F5-B813-5187ED5C7D1C}" type="datetimeFigureOut">
              <a:rPr kumimoji="0" lang="en-US" sz="1200" smtClean="0">
                <a:solidFill>
                  <a:schemeClr val="tx2"/>
                </a:solidFill>
              </a:rPr>
              <a:pPr/>
              <a:t>3/14/2024</a:t>
            </a:fld>
            <a:endParaRPr kumimoji="0" lang="en-US" dirty="0"/>
          </a:p>
        </p:txBody>
      </p:sp>
      <p:sp>
        <p:nvSpPr>
          <p:cNvPr id="12" name="Rectangle 11"/>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5" name="Rectangle 14"/>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4-Up landscape with Caption">
    <p:spTree>
      <p:nvGrpSpPr>
        <p:cNvPr id="1" name=""/>
        <p:cNvGrpSpPr/>
        <p:nvPr/>
      </p:nvGrpSpPr>
      <p:grpSpPr>
        <a:xfrm>
          <a:off x="0" y="0"/>
          <a:ext cx="0" cy="0"/>
          <a:chOff x="0" y="0"/>
          <a:chExt cx="0" cy="0"/>
        </a:xfrm>
      </p:grpSpPr>
      <p:sp>
        <p:nvSpPr>
          <p:cNvPr id="24" name="Rectangle 7"/>
          <p:cNvSpPr>
            <a:spLocks noGrp="1"/>
          </p:cNvSpPr>
          <p:nvPr>
            <p:ph type="pic" sz="quarter" idx="14"/>
          </p:nvPr>
        </p:nvSpPr>
        <p:spPr>
          <a:xfrm>
            <a:off x="926821" y="533400"/>
            <a:ext cx="3653297"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8" name="Rectangle 7"/>
          <p:cNvSpPr>
            <a:spLocks noGrp="1"/>
          </p:cNvSpPr>
          <p:nvPr>
            <p:ph type="body" sz="quarter" idx="16" hasCustomPrompt="1"/>
          </p:nvPr>
        </p:nvSpPr>
        <p:spPr>
          <a:xfrm>
            <a:off x="926821" y="61722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9" name="Rectangle 7"/>
          <p:cNvSpPr>
            <a:spLocks noGrp="1"/>
          </p:cNvSpPr>
          <p:nvPr>
            <p:ph type="pic" sz="quarter" idx="17"/>
          </p:nvPr>
        </p:nvSpPr>
        <p:spPr>
          <a:xfrm>
            <a:off x="4660621" y="5334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6" name="Rectangle 7"/>
          <p:cNvSpPr>
            <a:spLocks noGrp="1"/>
          </p:cNvSpPr>
          <p:nvPr>
            <p:ph type="pic" sz="quarter" idx="18"/>
          </p:nvPr>
        </p:nvSpPr>
        <p:spPr>
          <a:xfrm>
            <a:off x="926821" y="33528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14" name="Rectangle 7"/>
          <p:cNvSpPr>
            <a:spLocks noGrp="1"/>
          </p:cNvSpPr>
          <p:nvPr>
            <p:ph type="pic" sz="quarter" idx="19"/>
          </p:nvPr>
        </p:nvSpPr>
        <p:spPr>
          <a:xfrm>
            <a:off x="4660621" y="33528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4" name="Rectangle 7"/>
          <p:cNvSpPr>
            <a:spLocks noGrp="1"/>
          </p:cNvSpPr>
          <p:nvPr>
            <p:ph type="body" sz="quarter" idx="22" hasCustomPrompt="1"/>
          </p:nvPr>
        </p:nvSpPr>
        <p:spPr>
          <a:xfrm>
            <a:off x="926821" y="1524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8" name="Rectangle 7"/>
          <p:cNvSpPr>
            <a:spLocks noGrp="1"/>
          </p:cNvSpPr>
          <p:nvPr>
            <p:ph type="body" sz="quarter" idx="23" hasCustomPrompt="1"/>
          </p:nvPr>
        </p:nvSpPr>
        <p:spPr>
          <a:xfrm>
            <a:off x="4660621" y="61722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6" name="Rectangle 7"/>
          <p:cNvSpPr>
            <a:spLocks noGrp="1"/>
          </p:cNvSpPr>
          <p:nvPr>
            <p:ph type="body" sz="quarter" idx="24" hasCustomPrompt="1"/>
          </p:nvPr>
        </p:nvSpPr>
        <p:spPr>
          <a:xfrm>
            <a:off x="4660621" y="1524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0" name="Rectangle 9"/>
          <p:cNvSpPr>
            <a:spLocks noGrp="1"/>
          </p:cNvSpPr>
          <p:nvPr>
            <p:ph type="dt" sz="half" idx="25"/>
          </p:nvPr>
        </p:nvSpPr>
        <p:spPr/>
        <p:txBody>
          <a:bodyPr/>
          <a:lstStyle/>
          <a:p>
            <a:fld id="{F30C84A2-23CF-44F5-B813-5187ED5C7D1C}" type="datetimeFigureOut">
              <a:rPr kumimoji="0" lang="en-US" sz="1200" smtClean="0">
                <a:solidFill>
                  <a:schemeClr val="tx2"/>
                </a:solidFill>
              </a:rPr>
              <a:pPr/>
              <a:t>3/14/2024</a:t>
            </a:fld>
            <a:endParaRPr kumimoji="0" lang="en-US" dirty="0"/>
          </a:p>
        </p:txBody>
      </p:sp>
      <p:sp>
        <p:nvSpPr>
          <p:cNvPr id="11" name="Rectangle 10"/>
          <p:cNvSpPr>
            <a:spLocks noGrp="1"/>
          </p:cNvSpPr>
          <p:nvPr>
            <p:ph type="sldNum" sz="quarter" idx="26"/>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2" name="Rectangle 11"/>
          <p:cNvSpPr>
            <a:spLocks noGrp="1"/>
          </p:cNvSpPr>
          <p:nvPr>
            <p:ph type="ftr" sz="quarter" idx="27"/>
          </p:nvPr>
        </p:nvSpPr>
        <p:spPr/>
        <p:txBody>
          <a:bodyPr/>
          <a:lstStyle/>
          <a:p>
            <a:endParaRPr kumimoji="0" lang="en-US" dirty="0"/>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4-Up Portrait with Large Caption">
    <p:spTree>
      <p:nvGrpSpPr>
        <p:cNvPr id="1" name=""/>
        <p:cNvGrpSpPr/>
        <p:nvPr/>
      </p:nvGrpSpPr>
      <p:grpSpPr>
        <a:xfrm>
          <a:off x="0" y="0"/>
          <a:ext cx="0" cy="0"/>
          <a:chOff x="0" y="0"/>
          <a:chExt cx="0" cy="0"/>
        </a:xfrm>
      </p:grpSpPr>
      <p:sp>
        <p:nvSpPr>
          <p:cNvPr id="26" name="Rectangle 7"/>
          <p:cNvSpPr>
            <a:spLocks noGrp="1"/>
          </p:cNvSpPr>
          <p:nvPr>
            <p:ph type="pic" sz="quarter" idx="14"/>
          </p:nvPr>
        </p:nvSpPr>
        <p:spPr>
          <a:xfrm>
            <a:off x="15240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30" name="Rectangle 7"/>
          <p:cNvSpPr>
            <a:spLocks noGrp="1"/>
          </p:cNvSpPr>
          <p:nvPr>
            <p:ph type="pic" sz="quarter" idx="31"/>
          </p:nvPr>
        </p:nvSpPr>
        <p:spPr>
          <a:xfrm>
            <a:off x="454660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7" name="Rectangle 7"/>
          <p:cNvSpPr>
            <a:spLocks noGrp="1"/>
          </p:cNvSpPr>
          <p:nvPr>
            <p:ph type="pic" sz="quarter" idx="30"/>
          </p:nvPr>
        </p:nvSpPr>
        <p:spPr>
          <a:xfrm>
            <a:off x="234906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9" name="Rectangle 7"/>
          <p:cNvSpPr>
            <a:spLocks noGrp="1"/>
          </p:cNvSpPr>
          <p:nvPr>
            <p:ph type="pic" sz="quarter" idx="32"/>
          </p:nvPr>
        </p:nvSpPr>
        <p:spPr>
          <a:xfrm>
            <a:off x="6740166"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4" name="Rectangle 7"/>
          <p:cNvSpPr>
            <a:spLocks noGrp="1"/>
          </p:cNvSpPr>
          <p:nvPr>
            <p:ph type="body" sz="quarter" idx="29" hasCustomPrompt="1"/>
          </p:nvPr>
        </p:nvSpPr>
        <p:spPr>
          <a:xfrm>
            <a:off x="152400" y="4495800"/>
            <a:ext cx="8763000" cy="1905000"/>
          </a:xfrm>
        </p:spPr>
        <p:txBody>
          <a:bodyPr anchor="t" anchorCtr="0"/>
          <a:lstStyle>
            <a:lvl1pPr marL="0" marR="0" indent="0" algn="l" eaLnBrk="1" latinLnBrk="0" hangingPunct="1">
              <a:buFontTx/>
              <a:buNone/>
              <a:defRPr kumimoji="0" sz="2400" baseline="0"/>
            </a:lvl1pPr>
            <a:extLst/>
          </a:lstStyle>
          <a:p>
            <a:pPr lvl="0"/>
            <a:r>
              <a:rPr kumimoji="0" lang="en-US" dirty="0"/>
              <a:t>Click to add caption</a:t>
            </a:r>
          </a:p>
        </p:txBody>
      </p:sp>
      <p:sp>
        <p:nvSpPr>
          <p:cNvPr id="8" name="Rectangle 7"/>
          <p:cNvSpPr>
            <a:spLocks noGrp="1"/>
          </p:cNvSpPr>
          <p:nvPr>
            <p:ph type="dt" sz="half" idx="33"/>
          </p:nvPr>
        </p:nvSpPr>
        <p:spPr/>
        <p:txBody>
          <a:bodyPr/>
          <a:lstStyle/>
          <a:p>
            <a:fld id="{F30C84A2-23CF-44F5-B813-5187ED5C7D1C}" type="datetimeFigureOut">
              <a:rPr kumimoji="0" lang="en-US" sz="1200" smtClean="0">
                <a:solidFill>
                  <a:schemeClr val="tx2"/>
                </a:solidFill>
              </a:rPr>
              <a:pPr/>
              <a:t>3/14/2024</a:t>
            </a:fld>
            <a:endParaRPr kumimoji="0" lang="en-US" dirty="0"/>
          </a:p>
        </p:txBody>
      </p:sp>
      <p:sp>
        <p:nvSpPr>
          <p:cNvPr id="9" name="Rectangle 8"/>
          <p:cNvSpPr>
            <a:spLocks noGrp="1"/>
          </p:cNvSpPr>
          <p:nvPr>
            <p:ph type="sldNum" sz="quarter" idx="34"/>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35"/>
          </p:nvPr>
        </p:nvSpPr>
        <p:spPr/>
        <p:txBody>
          <a:bodyPr/>
          <a:lstStyle/>
          <a:p>
            <a:endParaRPr kumimoji="0" lang="en-US" dirty="0"/>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4-Up: 1 Portrait with  3 Landscape">
    <p:spTree>
      <p:nvGrpSpPr>
        <p:cNvPr id="1" name=""/>
        <p:cNvGrpSpPr/>
        <p:nvPr/>
      </p:nvGrpSpPr>
      <p:grpSpPr>
        <a:xfrm>
          <a:off x="0" y="0"/>
          <a:ext cx="0" cy="0"/>
          <a:chOff x="0" y="0"/>
          <a:chExt cx="0" cy="0"/>
        </a:xfrm>
      </p:grpSpPr>
      <p:sp>
        <p:nvSpPr>
          <p:cNvPr id="26" name="Rectangle 7"/>
          <p:cNvSpPr>
            <a:spLocks noGrp="1"/>
          </p:cNvSpPr>
          <p:nvPr>
            <p:ph type="pic" sz="quarter" idx="14"/>
          </p:nvPr>
        </p:nvSpPr>
        <p:spPr>
          <a:xfrm>
            <a:off x="685800" y="257665"/>
            <a:ext cx="4617720" cy="6172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4" name="Rectangle 7"/>
          <p:cNvSpPr>
            <a:spLocks noGrp="1" noChangeAspect="1"/>
          </p:cNvSpPr>
          <p:nvPr>
            <p:ph type="pic" sz="quarter" idx="18"/>
          </p:nvPr>
        </p:nvSpPr>
        <p:spPr>
          <a:xfrm>
            <a:off x="5788848" y="257665"/>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6" name="Rectangle 7"/>
          <p:cNvSpPr>
            <a:spLocks noGrp="1" noChangeAspect="1"/>
          </p:cNvSpPr>
          <p:nvPr>
            <p:ph type="pic" sz="quarter" idx="22"/>
          </p:nvPr>
        </p:nvSpPr>
        <p:spPr>
          <a:xfrm>
            <a:off x="5788848" y="2432657"/>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14" name="Rectangle 7"/>
          <p:cNvSpPr>
            <a:spLocks noGrp="1" noChangeAspect="1"/>
          </p:cNvSpPr>
          <p:nvPr>
            <p:ph type="pic" sz="quarter" idx="23"/>
          </p:nvPr>
        </p:nvSpPr>
        <p:spPr>
          <a:xfrm>
            <a:off x="5788848" y="4607649"/>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7" name="Rectangle 6"/>
          <p:cNvSpPr>
            <a:spLocks noGrp="1"/>
          </p:cNvSpPr>
          <p:nvPr>
            <p:ph type="dt" sz="half" idx="24"/>
          </p:nvPr>
        </p:nvSpPr>
        <p:spPr/>
        <p:txBody>
          <a:bodyPr/>
          <a:lstStyle/>
          <a:p>
            <a:fld id="{F30C84A2-23CF-44F5-B813-5187ED5C7D1C}" type="datetimeFigureOut">
              <a:rPr kumimoji="0" lang="en-US" sz="1200" smtClean="0">
                <a:solidFill>
                  <a:schemeClr val="tx2"/>
                </a:solidFill>
              </a:rPr>
              <a:pPr/>
              <a:t>3/14/2024</a:t>
            </a:fld>
            <a:endParaRPr kumimoji="0" lang="en-US" dirty="0"/>
          </a:p>
        </p:txBody>
      </p:sp>
      <p:sp>
        <p:nvSpPr>
          <p:cNvPr id="8" name="Rectangle 7"/>
          <p:cNvSpPr>
            <a:spLocks noGrp="1"/>
          </p:cNvSpPr>
          <p:nvPr>
            <p:ph type="sldNum" sz="quarter" idx="2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26"/>
          </p:nvPr>
        </p:nvSpPr>
        <p:spPr/>
        <p:txBody>
          <a:bodyPr/>
          <a:lstStyle/>
          <a:p>
            <a:endParaRPr kumimoji="0" lang="en-US" dirty="0"/>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5-up: 3 Landscape with 2 Portrait">
    <p:spTree>
      <p:nvGrpSpPr>
        <p:cNvPr id="1" name=""/>
        <p:cNvGrpSpPr/>
        <p:nvPr/>
      </p:nvGrpSpPr>
      <p:grpSpPr>
        <a:xfrm>
          <a:off x="0" y="0"/>
          <a:ext cx="0" cy="0"/>
          <a:chOff x="0" y="0"/>
          <a:chExt cx="0" cy="0"/>
        </a:xfrm>
      </p:grpSpPr>
      <p:sp>
        <p:nvSpPr>
          <p:cNvPr id="9" name="Rectangle 7"/>
          <p:cNvSpPr>
            <a:spLocks noGrp="1"/>
          </p:cNvSpPr>
          <p:nvPr>
            <p:ph type="pic" sz="quarter" idx="14"/>
          </p:nvPr>
        </p:nvSpPr>
        <p:spPr>
          <a:xfrm>
            <a:off x="609600" y="3429000"/>
            <a:ext cx="207015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7" name="Rectangle 7"/>
          <p:cNvSpPr>
            <a:spLocks noGrp="1"/>
          </p:cNvSpPr>
          <p:nvPr>
            <p:ph type="pic" sz="quarter" idx="17"/>
          </p:nvPr>
        </p:nvSpPr>
        <p:spPr>
          <a:xfrm>
            <a:off x="3033848" y="228600"/>
            <a:ext cx="5562600" cy="4171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31" name="Rectangle 7"/>
          <p:cNvSpPr>
            <a:spLocks noGrp="1"/>
          </p:cNvSpPr>
          <p:nvPr>
            <p:ph type="pic" sz="quarter" idx="26"/>
          </p:nvPr>
        </p:nvSpPr>
        <p:spPr>
          <a:xfrm>
            <a:off x="609600" y="228600"/>
            <a:ext cx="207015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6" name="Rectangle 7"/>
          <p:cNvSpPr>
            <a:spLocks noGrp="1" noChangeAspect="1"/>
          </p:cNvSpPr>
          <p:nvPr>
            <p:ph type="pic" sz="quarter" idx="27"/>
          </p:nvPr>
        </p:nvSpPr>
        <p:spPr>
          <a:xfrm>
            <a:off x="5943600" y="4495800"/>
            <a:ext cx="2666999" cy="1874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3" name="Rectangle 7"/>
          <p:cNvSpPr>
            <a:spLocks noGrp="1" noChangeAspect="1"/>
          </p:cNvSpPr>
          <p:nvPr>
            <p:ph type="pic" sz="quarter" idx="28"/>
          </p:nvPr>
        </p:nvSpPr>
        <p:spPr>
          <a:xfrm>
            <a:off x="3033848" y="4495800"/>
            <a:ext cx="2757352" cy="1874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7" name="Rectangle 6"/>
          <p:cNvSpPr>
            <a:spLocks noGrp="1"/>
          </p:cNvSpPr>
          <p:nvPr>
            <p:ph type="dt" sz="half" idx="29"/>
          </p:nvPr>
        </p:nvSpPr>
        <p:spPr/>
        <p:txBody>
          <a:bodyPr/>
          <a:lstStyle/>
          <a:p>
            <a:fld id="{F30C84A2-23CF-44F5-B813-5187ED5C7D1C}" type="datetimeFigureOut">
              <a:rPr kumimoji="0" lang="en-US" sz="1200" smtClean="0">
                <a:solidFill>
                  <a:schemeClr val="tx2"/>
                </a:solidFill>
              </a:rPr>
              <a:pPr/>
              <a:t>3/14/2024</a:t>
            </a:fld>
            <a:endParaRPr kumimoji="0" lang="en-US" dirty="0"/>
          </a:p>
        </p:txBody>
      </p:sp>
      <p:sp>
        <p:nvSpPr>
          <p:cNvPr id="8" name="Rectangle 7"/>
          <p:cNvSpPr>
            <a:spLocks noGrp="1"/>
          </p:cNvSpPr>
          <p:nvPr>
            <p:ph type="sldNum" sz="quarter" idx="30"/>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31"/>
          </p:nvPr>
        </p:nvSpPr>
        <p:spPr/>
        <p:txBody>
          <a:bodyPr/>
          <a:lstStyle/>
          <a:p>
            <a:endParaRPr kumimoji="0" lang="en-US" dirty="0"/>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5-Up: 3 Portrait with 2 Landscape">
    <p:spTree>
      <p:nvGrpSpPr>
        <p:cNvPr id="1" name=""/>
        <p:cNvGrpSpPr/>
        <p:nvPr/>
      </p:nvGrpSpPr>
      <p:grpSpPr>
        <a:xfrm>
          <a:off x="0" y="0"/>
          <a:ext cx="0" cy="0"/>
          <a:chOff x="0" y="0"/>
          <a:chExt cx="0" cy="0"/>
        </a:xfrm>
      </p:grpSpPr>
      <p:sp>
        <p:nvSpPr>
          <p:cNvPr id="17" name="Rectangle 7"/>
          <p:cNvSpPr>
            <a:spLocks noGrp="1"/>
          </p:cNvSpPr>
          <p:nvPr>
            <p:ph type="pic" sz="quarter" idx="26"/>
          </p:nvPr>
        </p:nvSpPr>
        <p:spPr>
          <a:xfrm>
            <a:off x="5121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3" name="Rectangle 7"/>
          <p:cNvSpPr>
            <a:spLocks noGrp="1"/>
          </p:cNvSpPr>
          <p:nvPr>
            <p:ph type="pic" sz="quarter" idx="29"/>
          </p:nvPr>
        </p:nvSpPr>
        <p:spPr>
          <a:xfrm>
            <a:off x="512134" y="228600"/>
            <a:ext cx="39624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30" name="Rectangle 7"/>
          <p:cNvSpPr>
            <a:spLocks noGrp="1"/>
          </p:cNvSpPr>
          <p:nvPr>
            <p:ph type="pic" sz="quarter" idx="30"/>
          </p:nvPr>
        </p:nvSpPr>
        <p:spPr>
          <a:xfrm>
            <a:off x="4718374" y="228600"/>
            <a:ext cx="39624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2" name="Rectangle 7"/>
          <p:cNvSpPr>
            <a:spLocks noGrp="1"/>
          </p:cNvSpPr>
          <p:nvPr>
            <p:ph type="pic" sz="quarter" idx="27"/>
          </p:nvPr>
        </p:nvSpPr>
        <p:spPr>
          <a:xfrm>
            <a:off x="32934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31" name="Rectangle 7"/>
          <p:cNvSpPr>
            <a:spLocks noGrp="1"/>
          </p:cNvSpPr>
          <p:nvPr>
            <p:ph type="pic" sz="quarter" idx="28"/>
          </p:nvPr>
        </p:nvSpPr>
        <p:spPr>
          <a:xfrm>
            <a:off x="60747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7" name="Rectangle 6"/>
          <p:cNvSpPr>
            <a:spLocks noGrp="1"/>
          </p:cNvSpPr>
          <p:nvPr>
            <p:ph type="dt" sz="half" idx="31"/>
          </p:nvPr>
        </p:nvSpPr>
        <p:spPr/>
        <p:txBody>
          <a:bodyPr/>
          <a:lstStyle/>
          <a:p>
            <a:fld id="{F30C84A2-23CF-44F5-B813-5187ED5C7D1C}" type="datetimeFigureOut">
              <a:rPr kumimoji="0" lang="en-US" sz="1200" smtClean="0">
                <a:solidFill>
                  <a:schemeClr val="tx2"/>
                </a:solidFill>
              </a:rPr>
              <a:pPr/>
              <a:t>3/14/2024</a:t>
            </a:fld>
            <a:endParaRPr kumimoji="0" lang="en-US" dirty="0"/>
          </a:p>
        </p:txBody>
      </p:sp>
      <p:sp>
        <p:nvSpPr>
          <p:cNvPr id="8" name="Rectangle 7"/>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with Caption">
    <p:spTree>
      <p:nvGrpSpPr>
        <p:cNvPr id="1" name=""/>
        <p:cNvGrpSpPr/>
        <p:nvPr/>
      </p:nvGrpSpPr>
      <p:grpSpPr>
        <a:xfrm>
          <a:off x="0" y="0"/>
          <a:ext cx="0" cy="0"/>
          <a:chOff x="0" y="0"/>
          <a:chExt cx="0" cy="0"/>
        </a:xfrm>
      </p:grpSpPr>
      <p:sp>
        <p:nvSpPr>
          <p:cNvPr id="4" name="W¥ل云玗İαЂôÁûÂÚ丫:Pïçtúrê Plå¢éhõlðér 表¥鷗字㌍ 表_W 3"/>
          <p:cNvSpPr>
            <a:spLocks noGrp="1" noChangeAspect="1"/>
          </p:cNvSpPr>
          <p:nvPr>
            <p:ph type="pic" sz="quarter" idx="10"/>
          </p:nvPr>
        </p:nvSpPr>
        <p:spPr>
          <a:xfrm>
            <a:off x="3050273" y="16002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7" name="W¥ل云玗İαЂÕØÚáÛ丫:Téxt Plàçèhòlðêr 表¥鷗字㌍_W 6"/>
          <p:cNvSpPr>
            <a:spLocks noGrp="1"/>
          </p:cNvSpPr>
          <p:nvPr>
            <p:ph type="body" sz="quarter" idx="15" hasCustomPrompt="1"/>
          </p:nvPr>
        </p:nvSpPr>
        <p:spPr>
          <a:xfrm>
            <a:off x="3048000" y="48768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5" name="Rectangle 4"/>
          <p:cNvSpPr>
            <a:spLocks noGrp="1"/>
          </p:cNvSpPr>
          <p:nvPr>
            <p:ph type="dt" sz="half" idx="16"/>
          </p:nvPr>
        </p:nvSpPr>
        <p:spPr/>
        <p:txBody>
          <a:bodyPr/>
          <a:lstStyle/>
          <a:p>
            <a:fld id="{F30C84A2-23CF-44F5-B813-5187ED5C7D1C}" type="datetimeFigureOut">
              <a:rPr kumimoji="0" lang="en-US" sz="1200" smtClean="0">
                <a:solidFill>
                  <a:schemeClr val="tx2"/>
                </a:solidFill>
              </a:rPr>
              <a:pPr/>
              <a:t>3/14/2024</a:t>
            </a:fld>
            <a:endParaRPr kumimoji="0" lang="en-US" dirty="0"/>
          </a:p>
        </p:txBody>
      </p:sp>
      <p:sp>
        <p:nvSpPr>
          <p:cNvPr id="6" name="Rectangle 5"/>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Up Square with Caption">
    <p:spTree>
      <p:nvGrpSpPr>
        <p:cNvPr id="1" name=""/>
        <p:cNvGrpSpPr/>
        <p:nvPr/>
      </p:nvGrpSpPr>
      <p:grpSpPr>
        <a:xfrm>
          <a:off x="0" y="0"/>
          <a:ext cx="0" cy="0"/>
          <a:chOff x="0" y="0"/>
          <a:chExt cx="0" cy="0"/>
        </a:xfrm>
      </p:grpSpPr>
      <p:sp>
        <p:nvSpPr>
          <p:cNvPr id="4" name="W¥ل云玗İαЂôÁûÂÚ丫:Pïçtúrê Plå¢éhõlðér 表¥鷗字㌍ 表_W 3"/>
          <p:cNvSpPr>
            <a:spLocks noGrp="1" noChangeAspect="1"/>
          </p:cNvSpPr>
          <p:nvPr>
            <p:ph type="pic" sz="quarter" idx="10"/>
          </p:nvPr>
        </p:nvSpPr>
        <p:spPr>
          <a:xfrm>
            <a:off x="4955273" y="13716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6" name="W¥ل云玗İαЂôÁûÂÚ丫:Pïçtúrê Plå¢éhõlðér 表¥鷗字㌍ 表_W 5"/>
          <p:cNvSpPr>
            <a:spLocks noGrp="1" noChangeAspect="1"/>
          </p:cNvSpPr>
          <p:nvPr>
            <p:ph type="pic" sz="quarter" idx="14"/>
          </p:nvPr>
        </p:nvSpPr>
        <p:spPr>
          <a:xfrm>
            <a:off x="1143000" y="13716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7" name="W¥ل云玗İαЂÕØÚáÛ丫:Téxt Plàçèhòlðêr 表¥鷗字㌍_W 6"/>
          <p:cNvSpPr>
            <a:spLocks noGrp="1"/>
          </p:cNvSpPr>
          <p:nvPr>
            <p:ph type="body" sz="quarter" idx="15" hasCustomPrompt="1"/>
          </p:nvPr>
        </p:nvSpPr>
        <p:spPr>
          <a:xfrm>
            <a:off x="4953000" y="46482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8" name="W¥ل云玗İαЂÕØÚáÛ丫:Téxt Plàçèhòlðêr 表¥鷗字㌍_W 7"/>
          <p:cNvSpPr>
            <a:spLocks noGrp="1"/>
          </p:cNvSpPr>
          <p:nvPr>
            <p:ph type="body" sz="quarter" idx="16" hasCustomPrompt="1"/>
          </p:nvPr>
        </p:nvSpPr>
        <p:spPr>
          <a:xfrm>
            <a:off x="1143000" y="46482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9" name="Rectangle 8"/>
          <p:cNvSpPr>
            <a:spLocks noGrp="1"/>
          </p:cNvSpPr>
          <p:nvPr>
            <p:ph type="dt" sz="half" idx="17"/>
          </p:nvPr>
        </p:nvSpPr>
        <p:spPr/>
        <p:txBody>
          <a:bodyPr/>
          <a:lstStyle/>
          <a:p>
            <a:fld id="{F30C84A2-23CF-44F5-B813-5187ED5C7D1C}" type="datetimeFigureOut">
              <a:rPr kumimoji="0" lang="en-US" sz="1200" smtClean="0">
                <a:solidFill>
                  <a:schemeClr val="tx2"/>
                </a:solidFill>
              </a:rPr>
              <a:pPr/>
              <a:t>3/14/2024</a:t>
            </a:fld>
            <a:endParaRPr kumimoji="0" lang="en-US" dirty="0"/>
          </a:p>
        </p:txBody>
      </p:sp>
      <p:sp>
        <p:nvSpPr>
          <p:cNvPr id="10" name="Rectangle 9"/>
          <p:cNvSpPr>
            <a:spLocks noGrp="1"/>
          </p:cNvSpPr>
          <p:nvPr>
            <p:ph type="sldNum" sz="quarter" idx="18"/>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1" name="Rectangle 10"/>
          <p:cNvSpPr>
            <a:spLocks noGrp="1"/>
          </p:cNvSpPr>
          <p:nvPr>
            <p:ph type="ftr" sz="quarter" idx="19"/>
          </p:nvPr>
        </p:nvSpPr>
        <p:spPr/>
        <p:txBody>
          <a:bodyPr/>
          <a:lstStyle/>
          <a:p>
            <a:endParaRPr kumimoji="0"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Landscape with Caption">
    <p:spTree>
      <p:nvGrpSpPr>
        <p:cNvPr id="1" name=""/>
        <p:cNvGrpSpPr/>
        <p:nvPr/>
      </p:nvGrpSpPr>
      <p:grpSpPr>
        <a:xfrm>
          <a:off x="0" y="0"/>
          <a:ext cx="0" cy="0"/>
          <a:chOff x="0" y="0"/>
          <a:chExt cx="0" cy="0"/>
        </a:xfrm>
      </p:grpSpPr>
      <p:sp>
        <p:nvSpPr>
          <p:cNvPr id="5" name="Rectangle 9"/>
          <p:cNvSpPr>
            <a:spLocks noGrp="1" noChangeAspect="1"/>
          </p:cNvSpPr>
          <p:nvPr>
            <p:ph type="pic" sz="quarter" idx="10"/>
          </p:nvPr>
        </p:nvSpPr>
        <p:spPr>
          <a:xfrm>
            <a:off x="914400" y="294590"/>
            <a:ext cx="7467600" cy="56007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lstStyle>
            <a:lvl1pPr marL="0" marR="0" indent="1588" algn="ctr" rtl="0" eaLnBrk="1" latinLnBrk="0" hangingPunct="1">
              <a:spcBef>
                <a:spcPct val="20000"/>
              </a:spcBef>
              <a:buFontTx/>
              <a:buNone/>
              <a:defRPr kumimoji="0" lang="en-US" i="0" smtClean="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7" name="Rectangle 5"/>
          <p:cNvSpPr>
            <a:spLocks noGrp="1"/>
          </p:cNvSpPr>
          <p:nvPr>
            <p:ph type="body" sz="quarter" idx="11" hasCustomPrompt="1"/>
          </p:nvPr>
        </p:nvSpPr>
        <p:spPr>
          <a:xfrm>
            <a:off x="914400" y="6019800"/>
            <a:ext cx="7467600" cy="381000"/>
          </a:xfrm>
        </p:spPr>
        <p:txBody>
          <a:bodyPr rIns="9144" anchor="t"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4" name="Rectangle 3"/>
          <p:cNvSpPr>
            <a:spLocks noGrp="1"/>
          </p:cNvSpPr>
          <p:nvPr>
            <p:ph type="dt" sz="half" idx="12"/>
          </p:nvPr>
        </p:nvSpPr>
        <p:spPr/>
        <p:txBody>
          <a:bodyPr/>
          <a:lstStyle/>
          <a:p>
            <a:fld id="{F30C84A2-23CF-44F5-B813-5187ED5C7D1C}" type="datetimeFigureOut">
              <a:rPr kumimoji="0" lang="en-US" sz="1200" smtClean="0">
                <a:solidFill>
                  <a:schemeClr val="tx2"/>
                </a:solidFill>
              </a:rPr>
              <a:pPr/>
              <a:t>3/14/2024</a:t>
            </a:fld>
            <a:endParaRPr kumimoji="0" lang="en-US" dirty="0"/>
          </a:p>
        </p:txBody>
      </p:sp>
      <p:sp>
        <p:nvSpPr>
          <p:cNvPr id="6" name="Rectangle 5"/>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anorama">
    <p:spTree>
      <p:nvGrpSpPr>
        <p:cNvPr id="1" name=""/>
        <p:cNvGrpSpPr/>
        <p:nvPr/>
      </p:nvGrpSpPr>
      <p:grpSpPr>
        <a:xfrm>
          <a:off x="0" y="0"/>
          <a:ext cx="0" cy="0"/>
          <a:chOff x="0" y="0"/>
          <a:chExt cx="0" cy="0"/>
        </a:xfrm>
      </p:grpSpPr>
      <p:sp>
        <p:nvSpPr>
          <p:cNvPr id="3" name="W¥ل云玗İαЂôÁûÂÚ丫:Pïçtúrê Plå¢éhõlðér 表¥鷗字㌍ 表_W 2"/>
          <p:cNvSpPr>
            <a:spLocks noGrp="1"/>
          </p:cNvSpPr>
          <p:nvPr>
            <p:ph type="pic" sz="quarter" idx="30"/>
          </p:nvPr>
        </p:nvSpPr>
        <p:spPr>
          <a:xfrm>
            <a:off x="457200" y="2057400"/>
            <a:ext cx="8229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4" name="W¥ل云玗İαЂÕØÚáÛ丫:Téxt Plàçèhòlðêr 表¥鷗字㌍_W 3"/>
          <p:cNvSpPr>
            <a:spLocks noGrp="1"/>
          </p:cNvSpPr>
          <p:nvPr>
            <p:ph type="body" sz="quarter" idx="12" hasCustomPrompt="1"/>
          </p:nvPr>
        </p:nvSpPr>
        <p:spPr>
          <a:xfrm>
            <a:off x="457200" y="4876800"/>
            <a:ext cx="8229600" cy="14478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5" name="Rectangle 4"/>
          <p:cNvSpPr>
            <a:spLocks noGrp="1"/>
          </p:cNvSpPr>
          <p:nvPr>
            <p:ph type="dt" sz="half" idx="31"/>
          </p:nvPr>
        </p:nvSpPr>
        <p:spPr/>
        <p:txBody>
          <a:bodyPr/>
          <a:lstStyle/>
          <a:p>
            <a:fld id="{F30C84A2-23CF-44F5-B813-5187ED5C7D1C}" type="datetimeFigureOut">
              <a:rPr kumimoji="0" lang="en-US" sz="1200" smtClean="0">
                <a:solidFill>
                  <a:schemeClr val="tx2"/>
                </a:solidFill>
              </a:rPr>
              <a:pPr/>
              <a:t>3/14/2024</a:t>
            </a:fld>
            <a:endParaRPr kumimoji="0" lang="en-US" dirty="0"/>
          </a:p>
        </p:txBody>
      </p:sp>
      <p:sp>
        <p:nvSpPr>
          <p:cNvPr id="6" name="Rectangle 5"/>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7" name="Rectangle 6"/>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ctr"/>
          <a:lstStyle/>
          <a:p>
            <a:pPr eaLnBrk="1" latinLnBrk="0" hangingPunct="1"/>
            <a:r>
              <a:rPr lang="zh-TW" altLang="en-US"/>
              <a:t>按一下以編輯母片標題樣式</a:t>
            </a:r>
            <a:endParaRPr/>
          </a:p>
        </p:txBody>
      </p:sp>
      <p:sp>
        <p:nvSpPr>
          <p:cNvPr id="14" name="Rectangle 6"/>
          <p:cNvSpPr>
            <a:spLocks noGrp="1"/>
          </p:cNvSpPr>
          <p:nvPr>
            <p:ph idx="1"/>
          </p:nvPr>
        </p:nvSpPr>
        <p:spPr/>
        <p:txBody>
          <a:body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a:p>
        </p:txBody>
      </p:sp>
      <p:sp>
        <p:nvSpPr>
          <p:cNvPr id="2" name="Rectangle 7"/>
          <p:cNvSpPr>
            <a:spLocks noGrp="1"/>
          </p:cNvSpPr>
          <p:nvPr>
            <p:ph type="dt" sz="half" idx="10"/>
          </p:nvPr>
        </p:nvSpPr>
        <p:spPr/>
        <p:txBody>
          <a:bodyPr/>
          <a:lstStyle/>
          <a:p>
            <a:fld id="{ACB2EC6F-6501-4E04-BD6C-A8A6CABB2C5B}" type="datetimeFigureOut">
              <a:rPr kumimoji="0" lang="en-US" smtClean="0"/>
              <a:pPr/>
              <a:t>3/14/2024</a:t>
            </a:fld>
            <a:endParaRPr kumimoji="0" lang="en-US" dirty="0"/>
          </a:p>
        </p:txBody>
      </p:sp>
      <p:sp>
        <p:nvSpPr>
          <p:cNvPr id="27" name="Rectangle 19"/>
          <p:cNvSpPr>
            <a:spLocks noGrp="1"/>
          </p:cNvSpPr>
          <p:nvPr>
            <p:ph type="ftr" sz="quarter" idx="11"/>
          </p:nvPr>
        </p:nvSpPr>
        <p:spPr/>
        <p:txBody>
          <a:bodyPr/>
          <a:lstStyle/>
          <a:p>
            <a:endParaRPr kumimoji="0" lang="en-US" dirty="0"/>
          </a:p>
        </p:txBody>
      </p:sp>
      <p:sp>
        <p:nvSpPr>
          <p:cNvPr id="24" name="Rectangle 26"/>
          <p:cNvSpPr>
            <a:spLocks noGrp="1"/>
          </p:cNvSpPr>
          <p:nvPr>
            <p:ph type="sldNum" sz="quarter" idx="12"/>
          </p:nvPr>
        </p:nvSpPr>
        <p:spPr/>
        <p:txBody>
          <a:bodyPr/>
          <a:lstStyle/>
          <a:p>
            <a:fld id="{963B0023-0CED-47F7-85AE-654F0B232C29}" type="slidenum">
              <a:rPr kumimoji="0" lang="en-US" smtClean="0"/>
              <a:pPr/>
              <a:t>‹#›</a:t>
            </a:fld>
            <a:endParaRPr kumimoji="0"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reserve="1">
  <p:cSld name="Portrait with Caption">
    <p:spTree>
      <p:nvGrpSpPr>
        <p:cNvPr id="1" name=""/>
        <p:cNvGrpSpPr/>
        <p:nvPr/>
      </p:nvGrpSpPr>
      <p:grpSpPr>
        <a:xfrm>
          <a:off x="0" y="0"/>
          <a:ext cx="0" cy="0"/>
          <a:chOff x="0" y="0"/>
          <a:chExt cx="0" cy="0"/>
        </a:xfrm>
      </p:grpSpPr>
      <p:sp>
        <p:nvSpPr>
          <p:cNvPr id="11" name="Rectangle 8"/>
          <p:cNvSpPr>
            <a:spLocks noGrp="1"/>
          </p:cNvSpPr>
          <p:nvPr>
            <p:ph type="pic" sz="quarter" idx="10"/>
          </p:nvPr>
        </p:nvSpPr>
        <p:spPr>
          <a:xfrm>
            <a:off x="419375" y="233241"/>
            <a:ext cx="4640305" cy="61722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13" name="Rectangle 6"/>
          <p:cNvSpPr>
            <a:spLocks noGrp="1"/>
          </p:cNvSpPr>
          <p:nvPr>
            <p:ph type="body" sz="quarter" idx="11" hasCustomPrompt="1"/>
          </p:nvPr>
        </p:nvSpPr>
        <p:spPr>
          <a:xfrm>
            <a:off x="5257800" y="3048000"/>
            <a:ext cx="3505200" cy="3352800"/>
          </a:xfrm>
        </p:spPr>
        <p:txBody>
          <a:bodyPr tIns="91440" bIns="91440"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4" name="Rectangle 3"/>
          <p:cNvSpPr>
            <a:spLocks noGrp="1"/>
          </p:cNvSpPr>
          <p:nvPr>
            <p:ph type="dt" sz="half" idx="12"/>
          </p:nvPr>
        </p:nvSpPr>
        <p:spPr/>
        <p:txBody>
          <a:bodyPr/>
          <a:lstStyle/>
          <a:p>
            <a:fld id="{F30C84A2-23CF-44F5-B813-5187ED5C7D1C}" type="datetimeFigureOut">
              <a:rPr kumimoji="0" lang="en-US" sz="1200" smtClean="0">
                <a:solidFill>
                  <a:schemeClr val="tx2"/>
                </a:solidFill>
              </a:rPr>
              <a:pPr/>
              <a:t>3/14/2024</a:t>
            </a:fld>
            <a:endParaRPr kumimoji="0" lang="en-US" dirty="0"/>
          </a:p>
        </p:txBody>
      </p:sp>
      <p:sp>
        <p:nvSpPr>
          <p:cNvPr id="5" name="Rectangle 4"/>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6" name="Rectangle 5"/>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Landscape (Fullscreen)">
    <p:spTree>
      <p:nvGrpSpPr>
        <p:cNvPr id="1" name=""/>
        <p:cNvGrpSpPr/>
        <p:nvPr/>
      </p:nvGrpSpPr>
      <p:grpSpPr>
        <a:xfrm>
          <a:off x="0" y="0"/>
          <a:ext cx="0" cy="0"/>
          <a:chOff x="0" y="0"/>
          <a:chExt cx="0" cy="0"/>
        </a:xfrm>
      </p:grpSpPr>
      <p:sp>
        <p:nvSpPr>
          <p:cNvPr id="15" name="Rectangle 6"/>
          <p:cNvSpPr>
            <a:spLocks noGrp="1" noChangeAspect="1"/>
          </p:cNvSpPr>
          <p:nvPr>
            <p:ph type="pic" sz="quarter" idx="10" hasCustomPrompt="1"/>
          </p:nvPr>
        </p:nvSpPr>
        <p:spPr>
          <a:xfrm>
            <a:off x="0" y="0"/>
            <a:ext cx="9144000" cy="6858000"/>
          </a:xfrm>
          <a:noFill/>
          <a:ln w="25400" cap="rnd" cmpd="sng" algn="ctr">
            <a:noFill/>
            <a:prstDash val="solid"/>
          </a:ln>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a:buFontTx/>
              <a:buNone/>
            </a:pPr>
            <a:r>
              <a:rPr kumimoji="0" lang="en-US" i="0" dirty="0"/>
              <a:t>Click icon</a:t>
            </a:r>
            <a:r>
              <a:rPr kumimoji="0" lang="en-US" i="0" baseline="0" dirty="0"/>
              <a:t> to add </a:t>
            </a:r>
            <a:r>
              <a:rPr kumimoji="0" lang="en-US" i="0" dirty="0"/>
              <a:t>full page picture</a:t>
            </a:r>
            <a:endParaRPr kumimoji="0" lang="en-US" i="0" baseline="0" dirty="0"/>
          </a:p>
          <a:p>
            <a:pPr marL="0" marR="0" indent="0" algn="ctr">
              <a:buFontTx/>
              <a:buNone/>
            </a:pPr>
            <a:endParaRPr kumimoji="0" lang="en-US" i="0" dirty="0"/>
          </a:p>
          <a:p>
            <a:pPr algn="ctr">
              <a:buFontTx/>
              <a:buNone/>
            </a:pPr>
            <a:endParaRPr kumimoji="0" lang="en-US" i="0" dirty="0"/>
          </a:p>
          <a:p>
            <a:pPr algn="ctr">
              <a:buFontTx/>
              <a:buNone/>
            </a:pPr>
            <a:endParaRPr kumimoji="0" lang="en-US" i="0"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lbum Section">
    <p:spTree>
      <p:nvGrpSpPr>
        <p:cNvPr id="1" name=""/>
        <p:cNvGrpSpPr/>
        <p:nvPr/>
      </p:nvGrpSpPr>
      <p:grpSpPr>
        <a:xfrm>
          <a:off x="0" y="0"/>
          <a:ext cx="0" cy="0"/>
          <a:chOff x="0" y="0"/>
          <a:chExt cx="0" cy="0"/>
        </a:xfrm>
      </p:grpSpPr>
      <p:sp>
        <p:nvSpPr>
          <p:cNvPr id="17" name="Rectangle 2"/>
          <p:cNvSpPr>
            <a:spLocks noGrp="1"/>
          </p:cNvSpPr>
          <p:nvPr>
            <p:ph type="title" hasCustomPrompt="1"/>
          </p:nvPr>
        </p:nvSpPr>
        <p:spPr>
          <a:xfrm>
            <a:off x="752670" y="4572000"/>
            <a:ext cx="7781730" cy="990600"/>
          </a:xfrm>
        </p:spPr>
        <p:txBody>
          <a:bodyPr vert="horz" bIns="0" anchor="b" anchorCtr="0"/>
          <a:lstStyle>
            <a:lvl1pPr eaLnBrk="1" latinLnBrk="0" hangingPunct="1">
              <a:defRPr kumimoji="0" baseline="0"/>
            </a:lvl1pPr>
            <a:extLst/>
          </a:lstStyle>
          <a:p>
            <a:r>
              <a:rPr kumimoji="0" lang="en-US" dirty="0"/>
              <a:t>Click to add section title</a:t>
            </a:r>
          </a:p>
        </p:txBody>
      </p:sp>
      <p:sp>
        <p:nvSpPr>
          <p:cNvPr id="27" name="Rectangle 11"/>
          <p:cNvSpPr>
            <a:spLocks noGrp="1"/>
          </p:cNvSpPr>
          <p:nvPr>
            <p:ph type="body" sz="quarter" idx="14" hasCustomPrompt="1"/>
          </p:nvPr>
        </p:nvSpPr>
        <p:spPr>
          <a:xfrm>
            <a:off x="752670" y="5600700"/>
            <a:ext cx="7772400" cy="838200"/>
          </a:xfrm>
        </p:spPr>
        <p:txBody>
          <a:bodyPr vert="horz" tIns="0"/>
          <a:lstStyle>
            <a:lvl1pPr eaLnBrk="1" latinLnBrk="0" hangingPunct="1">
              <a:buFontTx/>
              <a:buNone/>
              <a:defRPr kumimoji="0" sz="1800"/>
            </a:lvl1pPr>
            <a:extLst/>
          </a:lstStyle>
          <a:p>
            <a:pPr lvl="0"/>
            <a:r>
              <a:rPr kumimoji="0" lang="en-US" dirty="0"/>
              <a:t>Click to add subtitle</a:t>
            </a:r>
          </a:p>
        </p:txBody>
      </p:sp>
      <p:sp>
        <p:nvSpPr>
          <p:cNvPr id="7" name="Rectangle 6"/>
          <p:cNvSpPr>
            <a:spLocks noGrp="1"/>
          </p:cNvSpPr>
          <p:nvPr>
            <p:ph type="pic" sz="quarter" idx="11"/>
          </p:nvPr>
        </p:nvSpPr>
        <p:spPr>
          <a:xfrm>
            <a:off x="786338"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a:p>
        </p:txBody>
      </p:sp>
      <p:sp>
        <p:nvSpPr>
          <p:cNvPr id="18" name="Rectangle 6"/>
          <p:cNvSpPr>
            <a:spLocks noGrp="1"/>
          </p:cNvSpPr>
          <p:nvPr>
            <p:ph type="pic" sz="quarter" idx="15"/>
          </p:nvPr>
        </p:nvSpPr>
        <p:spPr>
          <a:xfrm>
            <a:off x="3474604"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a:p>
        </p:txBody>
      </p:sp>
      <p:sp>
        <p:nvSpPr>
          <p:cNvPr id="2" name="Rectangle 6"/>
          <p:cNvSpPr>
            <a:spLocks noGrp="1"/>
          </p:cNvSpPr>
          <p:nvPr>
            <p:ph type="pic" sz="quarter" idx="16"/>
          </p:nvPr>
        </p:nvSpPr>
        <p:spPr>
          <a:xfrm>
            <a:off x="6162870"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a:p>
        </p:txBody>
      </p:sp>
      <p:sp>
        <p:nvSpPr>
          <p:cNvPr id="8" name="Rectangle 7"/>
          <p:cNvSpPr>
            <a:spLocks noGrp="1"/>
          </p:cNvSpPr>
          <p:nvPr>
            <p:ph type="dt" sz="half" idx="17"/>
          </p:nvPr>
        </p:nvSpPr>
        <p:spPr/>
        <p:txBody>
          <a:bodyPr/>
          <a:lstStyle/>
          <a:p>
            <a:fld id="{F30C84A2-23CF-44F5-B813-5187ED5C7D1C}" type="datetimeFigureOut">
              <a:rPr kumimoji="0" lang="en-US" sz="1200" smtClean="0">
                <a:solidFill>
                  <a:schemeClr val="tx2"/>
                </a:solidFill>
              </a:rPr>
              <a:pPr/>
              <a:t>3/14/2024</a:t>
            </a:fld>
            <a:endParaRPr kumimoji="0" lang="en-US" dirty="0"/>
          </a:p>
        </p:txBody>
      </p:sp>
      <p:sp>
        <p:nvSpPr>
          <p:cNvPr id="9" name="Rectangle 8"/>
          <p:cNvSpPr>
            <a:spLocks noGrp="1"/>
          </p:cNvSpPr>
          <p:nvPr>
            <p:ph type="sldNum" sz="quarter" idx="18"/>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19"/>
          </p:nvPr>
        </p:nvSpPr>
        <p:spPr/>
        <p:txBody>
          <a:bodyPr/>
          <a:lstStyle/>
          <a:p>
            <a:endParaRPr kumimoji="0"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ColTx" preserve="1">
  <p:cSld name="2-Up Portrait with Captions">
    <p:spTree>
      <p:nvGrpSpPr>
        <p:cNvPr id="1" name=""/>
        <p:cNvGrpSpPr/>
        <p:nvPr/>
      </p:nvGrpSpPr>
      <p:grpSpPr>
        <a:xfrm>
          <a:off x="0" y="0"/>
          <a:ext cx="0" cy="0"/>
          <a:chOff x="0" y="0"/>
          <a:chExt cx="0" cy="0"/>
        </a:xfrm>
      </p:grpSpPr>
      <p:sp>
        <p:nvSpPr>
          <p:cNvPr id="20" name="Rectangle 8"/>
          <p:cNvSpPr>
            <a:spLocks noGrp="1" noChangeAspect="1"/>
          </p:cNvSpPr>
          <p:nvPr>
            <p:ph type="pic" sz="quarter" idx="10"/>
          </p:nvPr>
        </p:nvSpPr>
        <p:spPr>
          <a:xfrm>
            <a:off x="4722047" y="609600"/>
            <a:ext cx="3431353" cy="4575141"/>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11" name="Rectangle 8"/>
          <p:cNvSpPr>
            <a:spLocks noGrp="1" noChangeAspect="1"/>
          </p:cNvSpPr>
          <p:nvPr>
            <p:ph type="pic" sz="quarter" idx="11"/>
          </p:nvPr>
        </p:nvSpPr>
        <p:spPr>
          <a:xfrm>
            <a:off x="1066800" y="609600"/>
            <a:ext cx="3429000" cy="4572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3" name="Rectangle 7"/>
          <p:cNvSpPr>
            <a:spLocks noGrp="1"/>
          </p:cNvSpPr>
          <p:nvPr>
            <p:ph type="body" sz="quarter" idx="14" hasCustomPrompt="1"/>
          </p:nvPr>
        </p:nvSpPr>
        <p:spPr>
          <a:xfrm>
            <a:off x="1066800" y="5334000"/>
            <a:ext cx="3429000" cy="1066800"/>
          </a:xfrm>
        </p:spPr>
        <p:txBody>
          <a:bodyPr lIns="91440"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9" name="Rectangle 7"/>
          <p:cNvSpPr>
            <a:spLocks noGrp="1"/>
          </p:cNvSpPr>
          <p:nvPr>
            <p:ph type="body" sz="quarter" idx="15" hasCustomPrompt="1"/>
          </p:nvPr>
        </p:nvSpPr>
        <p:spPr>
          <a:xfrm>
            <a:off x="4724400" y="5334000"/>
            <a:ext cx="3429000" cy="1066800"/>
          </a:xfrm>
        </p:spPr>
        <p:txBody>
          <a:bodyPr lIns="91440"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6"/>
          </p:nvPr>
        </p:nvSpPr>
        <p:spPr/>
        <p:txBody>
          <a:bodyPr/>
          <a:lstStyle/>
          <a:p>
            <a:fld id="{F30C84A2-23CF-44F5-B813-5187ED5C7D1C}" type="datetimeFigureOut">
              <a:rPr kumimoji="0" lang="en-US" sz="1200" smtClean="0">
                <a:solidFill>
                  <a:schemeClr val="tx2"/>
                </a:solidFill>
              </a:rPr>
              <a:pPr/>
              <a:t>3/14/2024</a:t>
            </a:fld>
            <a:endParaRPr kumimoji="0" lang="en-US" dirty="0"/>
          </a:p>
        </p:txBody>
      </p:sp>
      <p:sp>
        <p:nvSpPr>
          <p:cNvPr id="7" name="Rectangle 6"/>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Up Landscape with Captions">
    <p:spTree>
      <p:nvGrpSpPr>
        <p:cNvPr id="1" name=""/>
        <p:cNvGrpSpPr/>
        <p:nvPr/>
      </p:nvGrpSpPr>
      <p:grpSpPr>
        <a:xfrm>
          <a:off x="0" y="0"/>
          <a:ext cx="0" cy="0"/>
          <a:chOff x="0" y="0"/>
          <a:chExt cx="0" cy="0"/>
        </a:xfrm>
      </p:grpSpPr>
      <p:sp>
        <p:nvSpPr>
          <p:cNvPr id="23" name="Rectangle 7"/>
          <p:cNvSpPr>
            <a:spLocks noGrp="1" noChangeAspect="1"/>
          </p:cNvSpPr>
          <p:nvPr>
            <p:ph type="pic" sz="quarter" idx="13"/>
          </p:nvPr>
        </p:nvSpPr>
        <p:spPr>
          <a:xfrm>
            <a:off x="4648200" y="1676400"/>
            <a:ext cx="4038600" cy="3028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5" name="Rectangle 7"/>
          <p:cNvSpPr>
            <a:spLocks noGrp="1" noChangeAspect="1"/>
          </p:cNvSpPr>
          <p:nvPr>
            <p:ph type="pic" sz="quarter" idx="14"/>
          </p:nvPr>
        </p:nvSpPr>
        <p:spPr>
          <a:xfrm>
            <a:off x="457200" y="1676400"/>
            <a:ext cx="4038600" cy="3028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8" name="Rectangle 7"/>
          <p:cNvSpPr>
            <a:spLocks noGrp="1"/>
          </p:cNvSpPr>
          <p:nvPr>
            <p:ph type="body" sz="quarter" idx="16" hasCustomPrompt="1"/>
          </p:nvPr>
        </p:nvSpPr>
        <p:spPr>
          <a:xfrm>
            <a:off x="457200" y="4857750"/>
            <a:ext cx="4038600" cy="1238250"/>
          </a:xfrm>
        </p:spPr>
        <p:txBody>
          <a:bodyPr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9" name="Rectangle 7"/>
          <p:cNvSpPr>
            <a:spLocks noGrp="1"/>
          </p:cNvSpPr>
          <p:nvPr>
            <p:ph type="body" sz="quarter" idx="17" hasCustomPrompt="1"/>
          </p:nvPr>
        </p:nvSpPr>
        <p:spPr>
          <a:xfrm>
            <a:off x="4648200" y="4857750"/>
            <a:ext cx="4038600" cy="1238250"/>
          </a:xfrm>
        </p:spPr>
        <p:txBody>
          <a:bodyPr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8"/>
          </p:nvPr>
        </p:nvSpPr>
        <p:spPr/>
        <p:txBody>
          <a:bodyPr/>
          <a:lstStyle/>
          <a:p>
            <a:fld id="{F30C84A2-23CF-44F5-B813-5187ED5C7D1C}" type="datetimeFigureOut">
              <a:rPr kumimoji="0" lang="en-US" sz="1200" smtClean="0">
                <a:solidFill>
                  <a:schemeClr val="tx2"/>
                </a:solidFill>
              </a:rPr>
              <a:pPr/>
              <a:t>3/14/2024</a:t>
            </a:fld>
            <a:endParaRPr kumimoji="0" lang="en-US" dirty="0"/>
          </a:p>
        </p:txBody>
      </p:sp>
      <p:sp>
        <p:nvSpPr>
          <p:cNvPr id="7" name="Rectangle 6"/>
          <p:cNvSpPr>
            <a:spLocks noGrp="1"/>
          </p:cNvSpPr>
          <p:nvPr>
            <p:ph type="sldNum" sz="quarter" idx="19"/>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20"/>
          </p:nvPr>
        </p:nvSpPr>
        <p:spPr/>
        <p:txBody>
          <a:bodyPr/>
          <a:lstStyle/>
          <a:p>
            <a:endParaRPr kumimoji="0"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Up Mixed with Caption">
    <p:spTree>
      <p:nvGrpSpPr>
        <p:cNvPr id="1" name=""/>
        <p:cNvGrpSpPr/>
        <p:nvPr/>
      </p:nvGrpSpPr>
      <p:grpSpPr>
        <a:xfrm>
          <a:off x="0" y="0"/>
          <a:ext cx="0" cy="0"/>
          <a:chOff x="0" y="0"/>
          <a:chExt cx="0" cy="0"/>
        </a:xfrm>
      </p:grpSpPr>
      <p:sp>
        <p:nvSpPr>
          <p:cNvPr id="6" name="Rectangle 7"/>
          <p:cNvSpPr>
            <a:spLocks noGrp="1" noChangeAspect="1"/>
          </p:cNvSpPr>
          <p:nvPr>
            <p:ph type="pic" sz="quarter" idx="11"/>
          </p:nvPr>
        </p:nvSpPr>
        <p:spPr>
          <a:xfrm>
            <a:off x="5141976" y="381000"/>
            <a:ext cx="3773424" cy="2830068"/>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22" name="Rectangle 7"/>
          <p:cNvSpPr>
            <a:spLocks noGrp="1" noChangeAspect="1"/>
          </p:cNvSpPr>
          <p:nvPr>
            <p:ph type="pic" sz="quarter" idx="12"/>
          </p:nvPr>
        </p:nvSpPr>
        <p:spPr>
          <a:xfrm>
            <a:off x="454152" y="381000"/>
            <a:ext cx="4462272" cy="5949696"/>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11" name="Rectangle 7"/>
          <p:cNvSpPr>
            <a:spLocks noGrp="1"/>
          </p:cNvSpPr>
          <p:nvPr>
            <p:ph type="body" sz="quarter" idx="13" hasCustomPrompt="1"/>
          </p:nvPr>
        </p:nvSpPr>
        <p:spPr>
          <a:xfrm>
            <a:off x="5141976" y="3352800"/>
            <a:ext cx="3773425" cy="2971800"/>
          </a:xfrm>
        </p:spPr>
        <p:txBody>
          <a:bodyPr anchor="t"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5" name="Rectangle 4"/>
          <p:cNvSpPr>
            <a:spLocks noGrp="1"/>
          </p:cNvSpPr>
          <p:nvPr>
            <p:ph type="dt" sz="half" idx="14"/>
          </p:nvPr>
        </p:nvSpPr>
        <p:spPr/>
        <p:txBody>
          <a:bodyPr/>
          <a:lstStyle/>
          <a:p>
            <a:fld id="{F30C84A2-23CF-44F5-B813-5187ED5C7D1C}" type="datetimeFigureOut">
              <a:rPr kumimoji="0" lang="en-US" sz="1200" smtClean="0">
                <a:solidFill>
                  <a:schemeClr val="tx2"/>
                </a:solidFill>
              </a:rPr>
              <a:pPr/>
              <a:t>3/14/2024</a:t>
            </a:fld>
            <a:endParaRPr kumimoji="0" lang="en-US" dirty="0"/>
          </a:p>
        </p:txBody>
      </p:sp>
      <p:sp>
        <p:nvSpPr>
          <p:cNvPr id="7" name="Rectangle 6"/>
          <p:cNvSpPr>
            <a:spLocks noGrp="1"/>
          </p:cNvSpPr>
          <p:nvPr>
            <p:ph type="sldNum" sz="quarter" idx="1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6"/>
          </p:nvPr>
        </p:nvSpPr>
        <p:spPr/>
        <p:txBody>
          <a:bodyPr/>
          <a:lstStyle/>
          <a:p>
            <a:endParaRPr kumimoji="0" lang="en-US" dirty="0"/>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Up Portrait with Captions">
    <p:spTree>
      <p:nvGrpSpPr>
        <p:cNvPr id="1" name=""/>
        <p:cNvGrpSpPr/>
        <p:nvPr/>
      </p:nvGrpSpPr>
      <p:grpSpPr>
        <a:xfrm>
          <a:off x="0" y="0"/>
          <a:ext cx="0" cy="0"/>
          <a:chOff x="0" y="0"/>
          <a:chExt cx="0" cy="0"/>
        </a:xfrm>
      </p:grpSpPr>
      <p:sp>
        <p:nvSpPr>
          <p:cNvPr id="2" name="Rectangle 8"/>
          <p:cNvSpPr>
            <a:spLocks noGrp="1" noChangeAspect="1"/>
          </p:cNvSpPr>
          <p:nvPr>
            <p:ph type="pic" sz="quarter" idx="10"/>
          </p:nvPr>
        </p:nvSpPr>
        <p:spPr>
          <a:xfrm>
            <a:off x="2286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4" name="Rectangle 8"/>
          <p:cNvSpPr>
            <a:spLocks noGrp="1" noChangeAspect="1"/>
          </p:cNvSpPr>
          <p:nvPr>
            <p:ph type="pic" sz="quarter" idx="11"/>
          </p:nvPr>
        </p:nvSpPr>
        <p:spPr>
          <a:xfrm>
            <a:off x="32004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31" name="Rectangle 8"/>
          <p:cNvSpPr>
            <a:spLocks noGrp="1" noChangeAspect="1"/>
          </p:cNvSpPr>
          <p:nvPr>
            <p:ph type="pic" sz="quarter" idx="12"/>
          </p:nvPr>
        </p:nvSpPr>
        <p:spPr>
          <a:xfrm>
            <a:off x="61722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7" name="Rectangle 6"/>
          <p:cNvSpPr>
            <a:spLocks noGrp="1"/>
          </p:cNvSpPr>
          <p:nvPr>
            <p:ph type="body" sz="quarter" idx="13" hasCustomPrompt="1"/>
          </p:nvPr>
        </p:nvSpPr>
        <p:spPr>
          <a:xfrm>
            <a:off x="2286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6"/>
          <p:cNvSpPr>
            <a:spLocks noGrp="1"/>
          </p:cNvSpPr>
          <p:nvPr>
            <p:ph type="body" sz="quarter" idx="14" hasCustomPrompt="1"/>
          </p:nvPr>
        </p:nvSpPr>
        <p:spPr>
          <a:xfrm>
            <a:off x="32004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4" name="Rectangle 6"/>
          <p:cNvSpPr>
            <a:spLocks noGrp="1"/>
          </p:cNvSpPr>
          <p:nvPr>
            <p:ph type="body" sz="quarter" idx="15" hasCustomPrompt="1"/>
          </p:nvPr>
        </p:nvSpPr>
        <p:spPr>
          <a:xfrm>
            <a:off x="61722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8" name="Rectangle 7"/>
          <p:cNvSpPr>
            <a:spLocks noGrp="1"/>
          </p:cNvSpPr>
          <p:nvPr>
            <p:ph type="dt" sz="half" idx="16"/>
          </p:nvPr>
        </p:nvSpPr>
        <p:spPr/>
        <p:txBody>
          <a:bodyPr/>
          <a:lstStyle/>
          <a:p>
            <a:fld id="{F30C84A2-23CF-44F5-B813-5187ED5C7D1C}" type="datetimeFigureOut">
              <a:rPr kumimoji="0" lang="en-US" sz="1200" smtClean="0">
                <a:solidFill>
                  <a:schemeClr val="tx2"/>
                </a:solidFill>
              </a:rPr>
              <a:pPr/>
              <a:t>3/14/2024</a:t>
            </a:fld>
            <a:endParaRPr kumimoji="0" lang="en-US" dirty="0"/>
          </a:p>
        </p:txBody>
      </p:sp>
      <p:sp>
        <p:nvSpPr>
          <p:cNvPr id="9" name="Rectangle 8"/>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lumMod val="75000"/>
                <a:lumOff val="25000"/>
              </a:schemeClr>
            </a:gs>
            <a:gs pos="100000">
              <a:srgbClr val="00000C"/>
            </a:gs>
          </a:gsLst>
          <a:lin ang="16200000" scaled="0"/>
          <a:tileRect/>
        </a:gradFill>
        <a:effectLst/>
      </p:bgPr>
    </p:bg>
    <p:spTree>
      <p:nvGrpSpPr>
        <p:cNvPr id="1" name=""/>
        <p:cNvGrpSpPr/>
        <p:nvPr/>
      </p:nvGrpSpPr>
      <p:grpSpPr>
        <a:xfrm>
          <a:off x="0" y="0"/>
          <a:ext cx="0" cy="0"/>
          <a:chOff x="0" y="0"/>
          <a:chExt cx="0" cy="0"/>
        </a:xfrm>
      </p:grpSpPr>
      <p:sp>
        <p:nvSpPr>
          <p:cNvPr id="26" name="Rectangle 6"/>
          <p:cNvSpPr>
            <a:spLocks noGrp="1"/>
          </p:cNvSpPr>
          <p:nvPr>
            <p:ph type="title"/>
          </p:nvPr>
        </p:nvSpPr>
        <p:spPr>
          <a:xfrm>
            <a:off x="457200" y="274638"/>
            <a:ext cx="8229600" cy="1249362"/>
          </a:xfrm>
          <a:prstGeom prst="rect">
            <a:avLst/>
          </a:prstGeom>
        </p:spPr>
        <p:txBody>
          <a:bodyPr anchor="ctr">
            <a:normAutofit/>
          </a:bodyPr>
          <a:lstStyle/>
          <a:p>
            <a:pPr eaLnBrk="1" latinLnBrk="0" hangingPunct="1"/>
            <a:r>
              <a:rPr kumimoji="0" lang="zh-TW" altLang="en-US"/>
              <a:t>按一下以編輯母片標題樣式</a:t>
            </a:r>
            <a:endParaRPr kumimoji="0" lang="en-US"/>
          </a:p>
        </p:txBody>
      </p:sp>
      <p:sp>
        <p:nvSpPr>
          <p:cNvPr id="13" name="Rectangle 5"/>
          <p:cNvSpPr>
            <a:spLocks noGrp="1"/>
          </p:cNvSpPr>
          <p:nvPr>
            <p:ph type="body" idx="1"/>
          </p:nvPr>
        </p:nvSpPr>
        <p:spPr>
          <a:xfrm>
            <a:off x="457200" y="1600200"/>
            <a:ext cx="8229600" cy="4525963"/>
          </a:xfrm>
          <a:prstGeom prst="rect">
            <a:avLst/>
          </a:prstGeom>
        </p:spPr>
        <p:txBody>
          <a:bodyPr>
            <a:normAutofit/>
          </a:bodyPr>
          <a:lstStyle/>
          <a:p>
            <a:pPr lvl="0" eaLnBrk="1" latinLnBrk="0" hangingPunct="1"/>
            <a:r>
              <a:rPr kumimoji="0" lang="zh-TW" altLang="en-US"/>
              <a:t>按一下以編輯母片文字樣式</a:t>
            </a:r>
          </a:p>
          <a:p>
            <a:pPr lvl="1" eaLnBrk="1" latinLnBrk="0" hangingPunct="1"/>
            <a:r>
              <a:rPr kumimoji="0" lang="zh-TW" altLang="en-US"/>
              <a:t>第二層</a:t>
            </a:r>
          </a:p>
          <a:p>
            <a:pPr lvl="2" eaLnBrk="1" latinLnBrk="0" hangingPunct="1"/>
            <a:r>
              <a:rPr kumimoji="0" lang="zh-TW" altLang="en-US"/>
              <a:t>第三層</a:t>
            </a:r>
          </a:p>
          <a:p>
            <a:pPr lvl="3" eaLnBrk="1" latinLnBrk="0" hangingPunct="1"/>
            <a:r>
              <a:rPr kumimoji="0" lang="zh-TW" altLang="en-US"/>
              <a:t>第四層</a:t>
            </a:r>
          </a:p>
          <a:p>
            <a:pPr lvl="4" eaLnBrk="1" latinLnBrk="0" hangingPunct="1"/>
            <a:r>
              <a:rPr kumimoji="0" lang="zh-TW" altLang="en-US"/>
              <a:t>第五層</a:t>
            </a:r>
            <a:endParaRPr kumimoji="0" lang="en-US"/>
          </a:p>
        </p:txBody>
      </p:sp>
      <p:sp>
        <p:nvSpPr>
          <p:cNvPr id="29" name="Rectangle 3"/>
          <p:cNvSpPr>
            <a:spLocks noGrp="1"/>
          </p:cNvSpPr>
          <p:nvPr>
            <p:ph type="dt" sz="half" idx="2"/>
          </p:nvPr>
        </p:nvSpPr>
        <p:spPr>
          <a:xfrm>
            <a:off x="66675" y="6559360"/>
            <a:ext cx="2438400" cy="244475"/>
          </a:xfrm>
          <a:prstGeom prst="rect">
            <a:avLst/>
          </a:prstGeom>
        </p:spPr>
        <p:txBody>
          <a:bodyPr anchor="b"/>
          <a:lstStyle>
            <a:lvl1pPr eaLnBrk="1" latinLnBrk="0" hangingPunct="1">
              <a:defRPr kumimoji="0" sz="1200">
                <a:solidFill>
                  <a:schemeClr val="tx2"/>
                </a:solidFill>
              </a:defRPr>
            </a:lvl1pPr>
            <a:extLst/>
          </a:lstStyle>
          <a:p>
            <a:fld id="{F30C84A2-23CF-44F5-B813-5187ED5C7D1C}" type="datetimeFigureOut">
              <a:rPr kumimoji="0" lang="en-US" sz="1200" smtClean="0">
                <a:solidFill>
                  <a:schemeClr val="tx2"/>
                </a:solidFill>
              </a:rPr>
              <a:pPr/>
              <a:t>3/14/2024</a:t>
            </a:fld>
            <a:endParaRPr kumimoji="0" lang="en-US" sz="1200" dirty="0">
              <a:solidFill>
                <a:schemeClr val="tx2"/>
              </a:solidFill>
            </a:endParaRPr>
          </a:p>
        </p:txBody>
      </p:sp>
      <p:sp>
        <p:nvSpPr>
          <p:cNvPr id="20" name="Rectangle 25"/>
          <p:cNvSpPr>
            <a:spLocks noGrp="1"/>
          </p:cNvSpPr>
          <p:nvPr>
            <p:ph type="ftr" sz="quarter" idx="3"/>
          </p:nvPr>
        </p:nvSpPr>
        <p:spPr>
          <a:xfrm>
            <a:off x="2995653" y="6558153"/>
            <a:ext cx="4648200" cy="246888"/>
          </a:xfrm>
          <a:prstGeom prst="rect">
            <a:avLst/>
          </a:prstGeom>
        </p:spPr>
        <p:txBody>
          <a:bodyPr anchor="b"/>
          <a:lstStyle>
            <a:lvl1pPr algn="ctr" eaLnBrk="1" latinLnBrk="0" hangingPunct="1">
              <a:defRPr kumimoji="0" sz="1200">
                <a:solidFill>
                  <a:schemeClr val="tx2"/>
                </a:solidFill>
              </a:defRPr>
            </a:lvl1pPr>
            <a:extLst/>
          </a:lstStyle>
          <a:p>
            <a:pPr algn="ctr"/>
            <a:endParaRPr kumimoji="0" lang="en-US" sz="1200" dirty="0">
              <a:solidFill>
                <a:schemeClr val="tx2"/>
              </a:solidFill>
            </a:endParaRPr>
          </a:p>
        </p:txBody>
      </p:sp>
      <p:sp>
        <p:nvSpPr>
          <p:cNvPr id="23" name="Rectangle 16"/>
          <p:cNvSpPr>
            <a:spLocks noGrp="1"/>
          </p:cNvSpPr>
          <p:nvPr>
            <p:ph type="sldNum" sz="quarter" idx="4"/>
          </p:nvPr>
        </p:nvSpPr>
        <p:spPr>
          <a:xfrm>
            <a:off x="8172450" y="6559360"/>
            <a:ext cx="914400" cy="244475"/>
          </a:xfrm>
          <a:prstGeom prst="rect">
            <a:avLst/>
          </a:prstGeom>
        </p:spPr>
        <p:txBody>
          <a:bodyPr/>
          <a:lstStyle>
            <a:lvl1pPr algn="r" eaLnBrk="1" latinLnBrk="0" hangingPunct="1">
              <a:defRPr kumimoji="0" sz="1200">
                <a:solidFill>
                  <a:schemeClr val="tx2"/>
                </a:solidFill>
              </a:defRPr>
            </a:lvl1pPr>
            <a:extLst/>
          </a:lstStyle>
          <a:p>
            <a:pPr algn="r"/>
            <a:fld id="{F99EC173-99AE-4773-AB25-02E469A13EAE}" type="slidenum">
              <a:rPr kumimoji="0" lang="en-US" sz="1200" smtClean="0">
                <a:solidFill>
                  <a:schemeClr val="tx2"/>
                </a:solidFill>
              </a:rPr>
              <a:pPr algn="r"/>
              <a:t>‹#›</a:t>
            </a:fld>
            <a:endParaRPr kumimoji="0" lang="en-US" sz="1200" dirty="0">
              <a:solidFill>
                <a:schemeClr val="tx2"/>
              </a:solidFill>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ransition>
    <p:fade/>
  </p:transition>
  <p:txStyles>
    <p:titleStyle>
      <a:lvl1pPr algn="l" rtl="0" eaLnBrk="1" latinLnBrk="0" hangingPunct="1">
        <a:spcBef>
          <a:spcPct val="0"/>
        </a:spcBef>
        <a:buNone/>
        <a:defRPr kumimoji="0" sz="3200" cap="all" baseline="0">
          <a:solidFill>
            <a:schemeClr val="tx2"/>
          </a:solidFill>
          <a:effectLst>
            <a:outerShdw blurRad="51000" dist="37000" dir="5400000" algn="tl" rotWithShape="0">
              <a:srgbClr val="000000">
                <a:alpha val="25000"/>
              </a:srgbClr>
            </a:outerShdw>
          </a:effectLst>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a:extLst/>
    </p:titleStyle>
    <p:bodyStyle>
      <a:lvl1pPr marL="342900" indent="-342900" algn="l" rtl="0" eaLnBrk="1" latinLnBrk="0" hangingPunct="1">
        <a:spcBef>
          <a:spcPct val="20000"/>
        </a:spcBef>
        <a:buChar char="•"/>
        <a:defRPr kumimoji="0" sz="2400">
          <a:solidFill>
            <a:schemeClr val="tx1"/>
          </a:solidFill>
          <a:latin typeface="+mn-lt"/>
          <a:ea typeface="+mn-ea"/>
          <a:cs typeface="+mn-cs"/>
        </a:defRPr>
      </a:lvl1pPr>
      <a:lvl2pPr marL="742950" indent="-285750" algn="l" rtl="0" eaLnBrk="1" latinLnBrk="0" hangingPunct="1">
        <a:spcBef>
          <a:spcPct val="20000"/>
        </a:spcBef>
        <a:buChar char="–"/>
        <a:defRPr kumimoji="0" sz="2400">
          <a:solidFill>
            <a:schemeClr val="tx1"/>
          </a:solidFill>
          <a:latin typeface="+mn-lt"/>
          <a:ea typeface="+mn-ea"/>
          <a:cs typeface="+mn-cs"/>
        </a:defRPr>
      </a:lvl2pPr>
      <a:lvl3pPr marL="1143000" indent="-228600" algn="l" rtl="0" eaLnBrk="1" latinLnBrk="0" hangingPunct="1">
        <a:spcBef>
          <a:spcPct val="20000"/>
        </a:spcBef>
        <a:buChar char="•"/>
        <a:defRPr kumimoji="0" sz="2000">
          <a:solidFill>
            <a:schemeClr val="tx1"/>
          </a:solidFill>
          <a:latin typeface="+mn-lt"/>
          <a:ea typeface="+mn-ea"/>
          <a:cs typeface="+mn-cs"/>
        </a:defRPr>
      </a:lvl3pPr>
      <a:lvl4pPr marL="1600200" indent="-228600" algn="l" rtl="0" eaLnBrk="1" latinLnBrk="0" hangingPunct="1">
        <a:spcBef>
          <a:spcPct val="20000"/>
        </a:spcBef>
        <a:buChar char="–"/>
        <a:defRPr kumimoji="0" sz="1800">
          <a:solidFill>
            <a:schemeClr val="tx1"/>
          </a:solidFill>
          <a:latin typeface="+mn-lt"/>
          <a:ea typeface="+mn-ea"/>
          <a:cs typeface="+mn-cs"/>
        </a:defRPr>
      </a:lvl4pPr>
      <a:lvl5pPr marL="2057400" indent="-228600" algn="l" rtl="0" eaLnBrk="1" latinLnBrk="0" hangingPunct="1">
        <a:spcBef>
          <a:spcPct val="20000"/>
        </a:spcBef>
        <a:buChar char="»"/>
        <a:defRPr kumimoji="0" sz="1600">
          <a:solidFill>
            <a:schemeClr val="tx1"/>
          </a:solidFill>
          <a:latin typeface="+mn-lt"/>
          <a:ea typeface="+mn-ea"/>
          <a:cs typeface="+mn-cs"/>
        </a:defRPr>
      </a:lvl5pPr>
      <a:lvl6pPr marL="2514600" indent="-228600" algn="l" rtl="0" eaLnBrk="1" latinLnBrk="0" hangingPunct="1">
        <a:spcBef>
          <a:spcPct val="20000"/>
        </a:spcBef>
        <a:buChar char="•"/>
        <a:defRPr kumimoji="0" sz="2000">
          <a:solidFill>
            <a:schemeClr val="tx1"/>
          </a:solidFill>
          <a:latin typeface="+mn-lt"/>
          <a:ea typeface="+mn-ea"/>
          <a:cs typeface="+mn-cs"/>
        </a:defRPr>
      </a:lvl6pPr>
      <a:lvl7pPr marL="2971800" indent="-228600" algn="l" rtl="0" eaLnBrk="1" latinLnBrk="0" hangingPunct="1">
        <a:spcBef>
          <a:spcPct val="20000"/>
        </a:spcBef>
        <a:buChar char="•"/>
        <a:defRPr kumimoji="0" sz="2000">
          <a:solidFill>
            <a:schemeClr val="tx1"/>
          </a:solidFill>
          <a:latin typeface="+mn-lt"/>
          <a:ea typeface="+mn-ea"/>
          <a:cs typeface="+mn-cs"/>
        </a:defRPr>
      </a:lvl7pPr>
      <a:lvl8pPr marL="3429000" indent="-228600" algn="l" rtl="0" eaLnBrk="1" latinLnBrk="0" hangingPunct="1">
        <a:spcBef>
          <a:spcPct val="20000"/>
        </a:spcBef>
        <a:buChar char="•"/>
        <a:defRPr kumimoji="0" sz="2000">
          <a:solidFill>
            <a:schemeClr val="tx1"/>
          </a:solidFill>
          <a:latin typeface="+mn-lt"/>
          <a:ea typeface="+mn-ea"/>
          <a:cs typeface="+mn-cs"/>
        </a:defRPr>
      </a:lvl8pPr>
      <a:lvl9pPr marL="3886200" indent="-228600" algn="l" rtl="0" eaLnBrk="1" latinLnBrk="0" hangingPunct="1">
        <a:spcBef>
          <a:spcPct val="20000"/>
        </a:spcBef>
        <a:buChar char="•"/>
        <a:defRPr kumimoji="0" sz="2000">
          <a:solidFill>
            <a:schemeClr val="tx1"/>
          </a:solidFill>
          <a:latin typeface="+mn-lt"/>
          <a:ea typeface="+mn-ea"/>
          <a:cs typeface="+mn-cs"/>
        </a:defRPr>
      </a:lvl9pPr>
      <a:extLst/>
    </p:bodyStyle>
    <p:otherStyle>
      <a:lvl1pPr marL="0" algn="l" rtl="0" eaLnBrk="1" latinLnBrk="0" hangingPunct="1">
        <a:defRPr kumimoji="0">
          <a:solidFill>
            <a:schemeClr val="tx1"/>
          </a:solidFill>
          <a:latin typeface="+mn-lt"/>
          <a:ea typeface="+mn-ea"/>
          <a:cs typeface="+mn-cs"/>
        </a:defRPr>
      </a:lvl1pPr>
      <a:lvl2pPr marL="457200" algn="l" rtl="0" eaLnBrk="1" latinLnBrk="0" hangingPunct="1">
        <a:defRPr kumimoji="0">
          <a:solidFill>
            <a:schemeClr val="tx1"/>
          </a:solidFill>
          <a:latin typeface="+mn-lt"/>
          <a:ea typeface="+mn-ea"/>
          <a:cs typeface="+mn-cs"/>
        </a:defRPr>
      </a:lvl2pPr>
      <a:lvl3pPr marL="914400" algn="l" rtl="0" eaLnBrk="1" latinLnBrk="0" hangingPunct="1">
        <a:defRPr kumimoji="0">
          <a:solidFill>
            <a:schemeClr val="tx1"/>
          </a:solidFill>
          <a:latin typeface="+mn-lt"/>
          <a:ea typeface="+mn-ea"/>
          <a:cs typeface="+mn-cs"/>
        </a:defRPr>
      </a:lvl3pPr>
      <a:lvl4pPr marL="1371600" algn="l" rtl="0" eaLnBrk="1" latinLnBrk="0" hangingPunct="1">
        <a:defRPr kumimoji="0">
          <a:solidFill>
            <a:schemeClr val="tx1"/>
          </a:solidFill>
          <a:latin typeface="+mn-lt"/>
          <a:ea typeface="+mn-ea"/>
          <a:cs typeface="+mn-cs"/>
        </a:defRPr>
      </a:lvl4pPr>
      <a:lvl5pPr marL="1828800" algn="l" rtl="0" eaLnBrk="1" latinLnBrk="0" hangingPunct="1">
        <a:defRPr kumimoji="0">
          <a:solidFill>
            <a:schemeClr val="tx1"/>
          </a:solidFill>
          <a:latin typeface="+mn-lt"/>
          <a:ea typeface="+mn-ea"/>
          <a:cs typeface="+mn-cs"/>
        </a:defRPr>
      </a:lvl5pPr>
      <a:lvl6pPr marL="2286000" algn="l" rtl="0" eaLnBrk="1" latinLnBrk="0" hangingPunct="1">
        <a:defRPr kumimoji="0">
          <a:solidFill>
            <a:schemeClr val="tx1"/>
          </a:solidFill>
          <a:latin typeface="+mn-lt"/>
          <a:ea typeface="+mn-ea"/>
          <a:cs typeface="+mn-cs"/>
        </a:defRPr>
      </a:lvl6pPr>
      <a:lvl7pPr marL="2743200" algn="l" rtl="0" eaLnBrk="1" latinLnBrk="0" hangingPunct="1">
        <a:defRPr kumimoji="0">
          <a:solidFill>
            <a:schemeClr val="tx1"/>
          </a:solidFill>
          <a:latin typeface="+mn-lt"/>
          <a:ea typeface="+mn-ea"/>
          <a:cs typeface="+mn-cs"/>
        </a:defRPr>
      </a:lvl7pPr>
      <a:lvl8pPr marL="3200400" algn="l" rtl="0" eaLnBrk="1" latinLnBrk="0" hangingPunct="1">
        <a:defRPr kumimoji="0">
          <a:solidFill>
            <a:schemeClr val="tx1"/>
          </a:solidFill>
          <a:latin typeface="+mn-lt"/>
          <a:ea typeface="+mn-ea"/>
          <a:cs typeface="+mn-cs"/>
        </a:defRPr>
      </a:lvl8pPr>
      <a:lvl9pPr marL="3657600" algn="l" rtl="0" eaLnBrk="1" latinLnBrk="0" hangingPunct="1">
        <a:defRPr kumimoji="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54.png"/><Relationship Id="rId1" Type="http://schemas.openxmlformats.org/officeDocument/2006/relationships/slideLayout" Target="../slideLayouts/slideLayout3.xml"/><Relationship Id="rId6" Type="http://schemas.openxmlformats.org/officeDocument/2006/relationships/image" Target="../media/image440.png"/><Relationship Id="rId5" Type="http://schemas.openxmlformats.org/officeDocument/2006/relationships/customXml" Target="../ink/ink2.xml"/><Relationship Id="rId4" Type="http://schemas.openxmlformats.org/officeDocument/2006/relationships/image" Target="../media/image430.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8" Type="http://schemas.openxmlformats.org/officeDocument/2006/relationships/customXml" Target="../ink/ink5.xml"/><Relationship Id="rId13" Type="http://schemas.openxmlformats.org/officeDocument/2006/relationships/image" Target="../media/image330.png"/><Relationship Id="rId3" Type="http://schemas.openxmlformats.org/officeDocument/2006/relationships/image" Target="../media/image55.png"/><Relationship Id="rId7" Type="http://schemas.openxmlformats.org/officeDocument/2006/relationships/image" Target="../media/image300.png"/><Relationship Id="rId12" Type="http://schemas.openxmlformats.org/officeDocument/2006/relationships/customXml" Target="../ink/ink7.xml"/><Relationship Id="rId2" Type="http://schemas.openxmlformats.org/officeDocument/2006/relationships/notesSlide" Target="../notesSlides/notesSlide92.xml"/><Relationship Id="rId1" Type="http://schemas.openxmlformats.org/officeDocument/2006/relationships/slideLayout" Target="../slideLayouts/slideLayout3.xml"/><Relationship Id="rId6" Type="http://schemas.openxmlformats.org/officeDocument/2006/relationships/customXml" Target="../ink/ink4.xml"/><Relationship Id="rId11" Type="http://schemas.openxmlformats.org/officeDocument/2006/relationships/image" Target="../media/image320.png"/><Relationship Id="rId5" Type="http://schemas.openxmlformats.org/officeDocument/2006/relationships/image" Target="../media/image290.png"/><Relationship Id="rId10" Type="http://schemas.openxmlformats.org/officeDocument/2006/relationships/customXml" Target="../ink/ink6.xml"/><Relationship Id="rId4" Type="http://schemas.openxmlformats.org/officeDocument/2006/relationships/customXml" Target="../ink/ink3.xml"/><Relationship Id="rId9" Type="http://schemas.openxmlformats.org/officeDocument/2006/relationships/image" Target="../media/image310.png"/></Relationships>
</file>

<file path=ppt/slides/_rels/slide116.xml.rels><?xml version="1.0" encoding="UTF-8" standalone="yes"?>
<Relationships xmlns="http://schemas.openxmlformats.org/package/2006/relationships"><Relationship Id="rId8" Type="http://schemas.openxmlformats.org/officeDocument/2006/relationships/customXml" Target="../ink/ink10.xml"/><Relationship Id="rId3" Type="http://schemas.openxmlformats.org/officeDocument/2006/relationships/image" Target="../media/image55.png"/><Relationship Id="rId7" Type="http://schemas.openxmlformats.org/officeDocument/2006/relationships/image" Target="../media/image320.png"/><Relationship Id="rId2" Type="http://schemas.openxmlformats.org/officeDocument/2006/relationships/notesSlide" Target="../notesSlides/notesSlide93.xml"/><Relationship Id="rId1" Type="http://schemas.openxmlformats.org/officeDocument/2006/relationships/slideLayout" Target="../slideLayouts/slideLayout3.xml"/><Relationship Id="rId6" Type="http://schemas.openxmlformats.org/officeDocument/2006/relationships/customXml" Target="../ink/ink9.xml"/><Relationship Id="rId5" Type="http://schemas.openxmlformats.org/officeDocument/2006/relationships/image" Target="../media/image310.png"/><Relationship Id="rId4" Type="http://schemas.openxmlformats.org/officeDocument/2006/relationships/customXml" Target="../ink/ink8.xml"/><Relationship Id="rId9" Type="http://schemas.openxmlformats.org/officeDocument/2006/relationships/image" Target="../media/image330.png"/></Relationships>
</file>

<file path=ppt/slides/_rels/slide1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4.xml"/><Relationship Id="rId1" Type="http://schemas.openxmlformats.org/officeDocument/2006/relationships/slideLayout" Target="../slideLayouts/slideLayout3.xml"/><Relationship Id="rId5" Type="http://schemas.openxmlformats.org/officeDocument/2006/relationships/image" Target="../media/image330.png"/><Relationship Id="rId4" Type="http://schemas.openxmlformats.org/officeDocument/2006/relationships/customXml" Target="../ink/ink11.xml"/></Relationships>
</file>

<file path=ppt/slides/_rels/slide1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5.xml"/><Relationship Id="rId1" Type="http://schemas.openxmlformats.org/officeDocument/2006/relationships/slideLayout" Target="../slideLayouts/slideLayout3.xml"/><Relationship Id="rId5" Type="http://schemas.openxmlformats.org/officeDocument/2006/relationships/image" Target="../media/image330.png"/><Relationship Id="rId4" Type="http://schemas.openxmlformats.org/officeDocument/2006/relationships/customXml" Target="../ink/ink12.xml"/></Relationships>
</file>

<file path=ppt/slides/_rels/slide1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6.xml"/><Relationship Id="rId1" Type="http://schemas.openxmlformats.org/officeDocument/2006/relationships/slideLayout" Target="../slideLayouts/slideLayout3.xml"/><Relationship Id="rId5" Type="http://schemas.openxmlformats.org/officeDocument/2006/relationships/image" Target="../media/image330.png"/><Relationship Id="rId4" Type="http://schemas.openxmlformats.org/officeDocument/2006/relationships/customXml" Target="../ink/ink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7.xml"/><Relationship Id="rId1" Type="http://schemas.openxmlformats.org/officeDocument/2006/relationships/slideLayout" Target="../slideLayouts/slideLayout3.xml"/><Relationship Id="rId5" Type="http://schemas.openxmlformats.org/officeDocument/2006/relationships/image" Target="../media/image330.png"/><Relationship Id="rId4" Type="http://schemas.openxmlformats.org/officeDocument/2006/relationships/customXml" Target="../ink/ink14.xml"/></Relationships>
</file>

<file path=ppt/slides/_rels/slide1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6.xml"/><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3" Type="http://schemas.openxmlformats.org/officeDocument/2006/relationships/hyperlink" Target="https://arxiv.org/pdf/2203.02155.pdf" TargetMode="External"/><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hyperlink" Target="https://ronxin.github.io/wevi/" TargetMode="External"/><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5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hyperlink" Target="https://pse.is/5p39e8"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685800" y="2743200"/>
            <a:ext cx="7772400" cy="1015663"/>
          </a:xfrm>
          <a:prstGeom prst="rect">
            <a:avLst/>
          </a:prstGeom>
          <a:noFill/>
        </p:spPr>
        <p:txBody>
          <a:bodyPr wrap="square" rtlCol="0">
            <a:spAutoFit/>
          </a:bodyPr>
          <a:lstStyle/>
          <a:p>
            <a:pPr algn="ctr"/>
            <a:r>
              <a:rPr kumimoji="1" lang="zh-TW" altLang="en-US" sz="6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快速複習</a:t>
            </a:r>
            <a:r>
              <a:rPr kumimoji="1" lang="en-US" altLang="zh-TW" sz="6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NLP</a:t>
            </a:r>
          </a:p>
        </p:txBody>
      </p:sp>
      <p:sp>
        <p:nvSpPr>
          <p:cNvPr id="2" name="文字方塊 1">
            <a:extLst>
              <a:ext uri="{FF2B5EF4-FFF2-40B4-BE49-F238E27FC236}">
                <a16:creationId xmlns:a16="http://schemas.microsoft.com/office/drawing/2014/main" id="{2D45C9D6-352D-804E-9494-A13395EEC5C6}"/>
              </a:ext>
            </a:extLst>
          </p:cNvPr>
          <p:cNvSpPr txBox="1"/>
          <p:nvPr/>
        </p:nvSpPr>
        <p:spPr>
          <a:xfrm>
            <a:off x="5638800" y="5486400"/>
            <a:ext cx="3733800" cy="1200329"/>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講師：胡嘉璽</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時間：</a:t>
            </a:r>
            <a:r>
              <a:rPr lang="en-US" altLang="zh-TW" sz="2400" b="1" dirty="0">
                <a:latin typeface="微軟正黑體" panose="020B0604030504040204" pitchFamily="34" charset="-120"/>
                <a:ea typeface="微軟正黑體" panose="020B0604030504040204" pitchFamily="34" charset="-120"/>
              </a:rPr>
              <a:t>2024</a:t>
            </a:r>
            <a:r>
              <a:rPr lang="zh-TW" altLang="en-US" sz="2400" b="1" dirty="0">
                <a:latin typeface="微軟正黑體" panose="020B0604030504040204" pitchFamily="34" charset="-120"/>
                <a:ea typeface="微軟正黑體" panose="020B0604030504040204" pitchFamily="34" charset="-120"/>
              </a:rPr>
              <a:t>年</a:t>
            </a:r>
            <a:r>
              <a:rPr lang="en-US" altLang="zh-TW" sz="2400" b="1" dirty="0">
                <a:latin typeface="微軟正黑體" panose="020B0604030504040204" pitchFamily="34" charset="-120"/>
                <a:ea typeface="微軟正黑體" panose="020B0604030504040204" pitchFamily="34" charset="-120"/>
              </a:rPr>
              <a:t>3</a:t>
            </a:r>
            <a:r>
              <a:rPr lang="zh-TW" altLang="en-US" sz="2400" b="1" dirty="0">
                <a:latin typeface="微軟正黑體" panose="020B0604030504040204" pitchFamily="34" charset="-120"/>
                <a:ea typeface="微軟正黑體" panose="020B0604030504040204" pitchFamily="34" charset="-120"/>
              </a:rPr>
              <a:t>月</a:t>
            </a:r>
            <a:r>
              <a:rPr lang="en-US" altLang="zh-TW" sz="2400" b="1" dirty="0">
                <a:latin typeface="微軟正黑體" panose="020B0604030504040204" pitchFamily="34" charset="-120"/>
                <a:ea typeface="微軟正黑體" panose="020B0604030504040204" pitchFamily="34" charset="-120"/>
              </a:rPr>
              <a:t>-5</a:t>
            </a:r>
            <a:r>
              <a:rPr lang="zh-TW" altLang="en-US" sz="2400" b="1" dirty="0">
                <a:latin typeface="微軟正黑體" panose="020B0604030504040204" pitchFamily="34" charset="-120"/>
                <a:ea typeface="微軟正黑體" panose="020B0604030504040204" pitchFamily="34" charset="-120"/>
              </a:rPr>
              <a:t>月</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地點：明新科技大學</a:t>
            </a:r>
          </a:p>
        </p:txBody>
      </p:sp>
    </p:spTree>
    <p:extLst>
      <p:ext uri="{BB962C8B-B14F-4D97-AF65-F5344CB8AC3E}">
        <p14:creationId xmlns:p14="http://schemas.microsoft.com/office/powerpoint/2010/main" val="246170227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E72F7461-A9AF-B7A1-0721-E964240514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350" y="1752600"/>
            <a:ext cx="8607299" cy="4843463"/>
          </a:xfrm>
          <a:prstGeom prst="rect">
            <a:avLst/>
          </a:prstGeom>
        </p:spPr>
      </p:pic>
      <p:sp>
        <p:nvSpPr>
          <p:cNvPr id="2" name="文字版面配置區 2">
            <a:extLst>
              <a:ext uri="{FF2B5EF4-FFF2-40B4-BE49-F238E27FC236}">
                <a16:creationId xmlns:a16="http://schemas.microsoft.com/office/drawing/2014/main" id="{617F63AC-8C82-4270-B812-07187F4CFC01}"/>
              </a:ext>
            </a:extLst>
          </p:cNvPr>
          <p:cNvSpPr txBox="1">
            <a:spLocks/>
          </p:cNvSpPr>
          <p:nvPr/>
        </p:nvSpPr>
        <p:spPr>
          <a:xfrm>
            <a:off x="1752600" y="304800"/>
            <a:ext cx="6019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WordNet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現有規則</a:t>
            </a:r>
          </a:p>
        </p:txBody>
      </p:sp>
    </p:spTree>
    <p:extLst>
      <p:ext uri="{BB962C8B-B14F-4D97-AF65-F5344CB8AC3E}">
        <p14:creationId xmlns:p14="http://schemas.microsoft.com/office/powerpoint/2010/main" val="244853709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100</a:t>
            </a:fld>
            <a:endParaRPr kumimoji="0" lang="en-US" dirty="0"/>
          </a:p>
        </p:txBody>
      </p:sp>
      <p:pic>
        <p:nvPicPr>
          <p:cNvPr id="5" name="圖片 4">
            <a:extLst>
              <a:ext uri="{FF2B5EF4-FFF2-40B4-BE49-F238E27FC236}">
                <a16:creationId xmlns:a16="http://schemas.microsoft.com/office/drawing/2014/main" id="{84B9C13B-92D6-292B-EB9A-E8E427E7E005}"/>
              </a:ext>
            </a:extLst>
          </p:cNvPr>
          <p:cNvPicPr>
            <a:picLocks noChangeAspect="1"/>
          </p:cNvPicPr>
          <p:nvPr/>
        </p:nvPicPr>
        <p:blipFill>
          <a:blip r:embed="rId3"/>
          <a:stretch>
            <a:fillRect/>
          </a:stretch>
        </p:blipFill>
        <p:spPr>
          <a:xfrm>
            <a:off x="0" y="1905000"/>
            <a:ext cx="9144000" cy="4060996"/>
          </a:xfrm>
          <a:prstGeom prst="rect">
            <a:avLst/>
          </a:prstGeom>
        </p:spPr>
      </p:pic>
    </p:spTree>
    <p:extLst>
      <p:ext uri="{BB962C8B-B14F-4D97-AF65-F5344CB8AC3E}">
        <p14:creationId xmlns:p14="http://schemas.microsoft.com/office/powerpoint/2010/main" val="837878651"/>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67000" y="76200"/>
            <a:ext cx="4191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101</a:t>
            </a:fld>
            <a:endParaRPr kumimoji="0" lang="en-US" dirty="0"/>
          </a:p>
        </p:txBody>
      </p:sp>
      <p:pic>
        <p:nvPicPr>
          <p:cNvPr id="5" name="圖片 4">
            <a:extLst>
              <a:ext uri="{FF2B5EF4-FFF2-40B4-BE49-F238E27FC236}">
                <a16:creationId xmlns:a16="http://schemas.microsoft.com/office/drawing/2014/main" id="{C43C5438-074D-48AA-26CA-A282E141E5B6}"/>
              </a:ext>
            </a:extLst>
          </p:cNvPr>
          <p:cNvPicPr>
            <a:picLocks noChangeAspect="1"/>
          </p:cNvPicPr>
          <p:nvPr/>
        </p:nvPicPr>
        <p:blipFill>
          <a:blip r:embed="rId3"/>
          <a:stretch>
            <a:fillRect/>
          </a:stretch>
        </p:blipFill>
        <p:spPr>
          <a:xfrm>
            <a:off x="0" y="1371600"/>
            <a:ext cx="9144000" cy="4656187"/>
          </a:xfrm>
          <a:prstGeom prst="rect">
            <a:avLst/>
          </a:prstGeom>
        </p:spPr>
      </p:pic>
    </p:spTree>
    <p:extLst>
      <p:ext uri="{BB962C8B-B14F-4D97-AF65-F5344CB8AC3E}">
        <p14:creationId xmlns:p14="http://schemas.microsoft.com/office/powerpoint/2010/main" val="1690903790"/>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62150" y="425393"/>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Emergent abilities</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47625" y="69183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53400" y="6918325"/>
            <a:ext cx="914400" cy="244475"/>
          </a:xfrm>
        </p:spPr>
        <p:txBody>
          <a:bodyPr/>
          <a:lstStyle/>
          <a:p>
            <a:pPr algn="r"/>
            <a:fld id="{F99EC173-99AE-4773-AB25-02E469A13EAE}" type="slidenum">
              <a:rPr kumimoji="0" lang="en-US" sz="1200" smtClean="0">
                <a:solidFill>
                  <a:schemeClr val="tx2"/>
                </a:solidFill>
              </a:rPr>
              <a:pPr algn="r"/>
              <a:t>102</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590550" y="1730565"/>
            <a:ext cx="7924800" cy="3539430"/>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研究不同規模大小的模型對於各種任務的表現能力</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當模型夠大時，竟出現小型模型的能力，各種任務的表現皆大幅度提升</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這些能力是被自己發現的</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準確度並不是等距成長，而是在參數量最大的模型中準確率急劇上升</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83433871"/>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66428"/>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Emergent abilities</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103</a:t>
            </a:fld>
            <a:endParaRPr kumimoji="0" lang="en-US" dirty="0"/>
          </a:p>
        </p:txBody>
      </p:sp>
      <p:pic>
        <p:nvPicPr>
          <p:cNvPr id="6" name="圖片 5">
            <a:extLst>
              <a:ext uri="{FF2B5EF4-FFF2-40B4-BE49-F238E27FC236}">
                <a16:creationId xmlns:a16="http://schemas.microsoft.com/office/drawing/2014/main" id="{027F7FFE-304F-F65C-BE49-2EE2192EE86E}"/>
              </a:ext>
            </a:extLst>
          </p:cNvPr>
          <p:cNvPicPr>
            <a:picLocks noChangeAspect="1"/>
          </p:cNvPicPr>
          <p:nvPr/>
        </p:nvPicPr>
        <p:blipFill>
          <a:blip r:embed="rId3"/>
          <a:stretch>
            <a:fillRect/>
          </a:stretch>
        </p:blipFill>
        <p:spPr>
          <a:xfrm>
            <a:off x="304800" y="1371600"/>
            <a:ext cx="8534400" cy="5036786"/>
          </a:xfrm>
          <a:prstGeom prst="rect">
            <a:avLst/>
          </a:prstGeom>
        </p:spPr>
      </p:pic>
    </p:spTree>
    <p:extLst>
      <p:ext uri="{BB962C8B-B14F-4D97-AF65-F5344CB8AC3E}">
        <p14:creationId xmlns:p14="http://schemas.microsoft.com/office/powerpoint/2010/main" val="384114716"/>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67000" y="76200"/>
            <a:ext cx="4191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104</a:t>
            </a:fld>
            <a:endParaRPr kumimoji="0" lang="en-US" dirty="0"/>
          </a:p>
        </p:txBody>
      </p:sp>
      <p:pic>
        <p:nvPicPr>
          <p:cNvPr id="6" name="圖片 5">
            <a:extLst>
              <a:ext uri="{FF2B5EF4-FFF2-40B4-BE49-F238E27FC236}">
                <a16:creationId xmlns:a16="http://schemas.microsoft.com/office/drawing/2014/main" id="{16F84F4E-9FA2-D79B-5A80-9F7A85A8B14E}"/>
              </a:ext>
            </a:extLst>
          </p:cNvPr>
          <p:cNvPicPr>
            <a:picLocks noChangeAspect="1"/>
          </p:cNvPicPr>
          <p:nvPr/>
        </p:nvPicPr>
        <p:blipFill>
          <a:blip r:embed="rId3"/>
          <a:stretch>
            <a:fillRect/>
          </a:stretch>
        </p:blipFill>
        <p:spPr>
          <a:xfrm>
            <a:off x="0" y="1806760"/>
            <a:ext cx="9144000" cy="3244480"/>
          </a:xfrm>
          <a:prstGeom prst="rect">
            <a:avLst/>
          </a:prstGeom>
        </p:spPr>
      </p:pic>
    </p:spTree>
    <p:extLst>
      <p:ext uri="{BB962C8B-B14F-4D97-AF65-F5344CB8AC3E}">
        <p14:creationId xmlns:p14="http://schemas.microsoft.com/office/powerpoint/2010/main" val="1415612072"/>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67000" y="76200"/>
            <a:ext cx="4191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105</a:t>
            </a:fld>
            <a:endParaRPr kumimoji="0" lang="en-US" dirty="0"/>
          </a:p>
        </p:txBody>
      </p:sp>
      <p:pic>
        <p:nvPicPr>
          <p:cNvPr id="5" name="圖片 4">
            <a:extLst>
              <a:ext uri="{FF2B5EF4-FFF2-40B4-BE49-F238E27FC236}">
                <a16:creationId xmlns:a16="http://schemas.microsoft.com/office/drawing/2014/main" id="{DB77E543-8F62-C971-CB8F-96AAB7A31F33}"/>
              </a:ext>
            </a:extLst>
          </p:cNvPr>
          <p:cNvPicPr>
            <a:picLocks noChangeAspect="1"/>
          </p:cNvPicPr>
          <p:nvPr/>
        </p:nvPicPr>
        <p:blipFill>
          <a:blip r:embed="rId3"/>
          <a:stretch>
            <a:fillRect/>
          </a:stretch>
        </p:blipFill>
        <p:spPr>
          <a:xfrm>
            <a:off x="0" y="1295400"/>
            <a:ext cx="9144000" cy="4655588"/>
          </a:xfrm>
          <a:prstGeom prst="rect">
            <a:avLst/>
          </a:prstGeom>
        </p:spPr>
      </p:pic>
    </p:spTree>
    <p:extLst>
      <p:ext uri="{BB962C8B-B14F-4D97-AF65-F5344CB8AC3E}">
        <p14:creationId xmlns:p14="http://schemas.microsoft.com/office/powerpoint/2010/main" val="777605490"/>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版面配置區 2">
            <a:extLst>
              <a:ext uri="{FF2B5EF4-FFF2-40B4-BE49-F238E27FC236}">
                <a16:creationId xmlns:a16="http://schemas.microsoft.com/office/drawing/2014/main" id="{338D04A1-994B-C3C1-935E-F9DE36EE4C37}"/>
              </a:ext>
            </a:extLst>
          </p:cNvPr>
          <p:cNvSpPr txBox="1">
            <a:spLocks/>
          </p:cNvSpPr>
          <p:nvPr/>
        </p:nvSpPr>
        <p:spPr>
          <a:xfrm>
            <a:off x="1981200" y="312360"/>
            <a:ext cx="59436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模型大到無法微調</a:t>
            </a:r>
          </a:p>
        </p:txBody>
      </p:sp>
      <p:pic>
        <p:nvPicPr>
          <p:cNvPr id="5" name="圖片 4">
            <a:extLst>
              <a:ext uri="{FF2B5EF4-FFF2-40B4-BE49-F238E27FC236}">
                <a16:creationId xmlns:a16="http://schemas.microsoft.com/office/drawing/2014/main" id="{2FAAE252-662D-9439-4058-DA92104A8B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752600"/>
            <a:ext cx="7859905" cy="4419600"/>
          </a:xfrm>
          <a:prstGeom prst="rect">
            <a:avLst/>
          </a:prstGeom>
        </p:spPr>
      </p:pic>
    </p:spTree>
    <p:extLst>
      <p:ext uri="{BB962C8B-B14F-4D97-AF65-F5344CB8AC3E}">
        <p14:creationId xmlns:p14="http://schemas.microsoft.com/office/powerpoint/2010/main" val="2287091398"/>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0BED8A8D-796E-658E-DD13-ACCEC2258C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12" y="1371600"/>
            <a:ext cx="8791575" cy="4943475"/>
          </a:xfrm>
          <a:prstGeom prst="rect">
            <a:avLst/>
          </a:prstGeom>
        </p:spPr>
      </p:pic>
      <p:sp>
        <p:nvSpPr>
          <p:cNvPr id="8" name="文字版面配置區 2">
            <a:extLst>
              <a:ext uri="{FF2B5EF4-FFF2-40B4-BE49-F238E27FC236}">
                <a16:creationId xmlns:a16="http://schemas.microsoft.com/office/drawing/2014/main" id="{11155AD1-4EB0-83A0-50AE-11F7A2F815F9}"/>
              </a:ext>
            </a:extLst>
          </p:cNvPr>
          <p:cNvSpPr txBox="1">
            <a:spLocks/>
          </p:cNvSpPr>
          <p:nvPr/>
        </p:nvSpPr>
        <p:spPr>
          <a:xfrm>
            <a:off x="2057400" y="152400"/>
            <a:ext cx="59436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模型大到無法佈署</a:t>
            </a:r>
          </a:p>
        </p:txBody>
      </p:sp>
    </p:spTree>
    <p:extLst>
      <p:ext uri="{BB962C8B-B14F-4D97-AF65-F5344CB8AC3E}">
        <p14:creationId xmlns:p14="http://schemas.microsoft.com/office/powerpoint/2010/main" val="2720956037"/>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90800" y="304800"/>
            <a:ext cx="3962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66675" y="68421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72450" y="6842125"/>
            <a:ext cx="914400" cy="244475"/>
          </a:xfrm>
        </p:spPr>
        <p:txBody>
          <a:bodyPr/>
          <a:lstStyle/>
          <a:p>
            <a:pPr algn="r"/>
            <a:fld id="{F99EC173-99AE-4773-AB25-02E469A13EAE}" type="slidenum">
              <a:rPr kumimoji="0" lang="en-US" sz="1200" smtClean="0">
                <a:solidFill>
                  <a:schemeClr val="tx2"/>
                </a:solidFill>
              </a:rPr>
              <a:pPr algn="r"/>
              <a:t>108</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501965"/>
            <a:ext cx="7924800" cy="1569660"/>
          </a:xfrm>
          <a:prstGeom prst="rect">
            <a:avLst/>
          </a:prstGeom>
          <a:noFill/>
        </p:spPr>
        <p:txBody>
          <a:bodyPr wrap="square" rtlCol="0">
            <a:spAutoFit/>
          </a:bodyPr>
          <a:lstStyle/>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2020</a:t>
            </a:r>
            <a:r>
              <a:rPr lang="zh-TW" altLang="en-US" sz="3200" b="0" i="0" dirty="0">
                <a:effectLst/>
                <a:latin typeface="微軟正黑體" panose="020B0604030504040204" pitchFamily="34" charset="-120"/>
                <a:ea typeface="微軟正黑體" panose="020B0604030504040204" pitchFamily="34" charset="-120"/>
              </a:rPr>
              <a:t>年</a:t>
            </a:r>
            <a:r>
              <a:rPr lang="en-US" altLang="zh-TW" sz="3200" b="0" i="0" dirty="0">
                <a:effectLst/>
                <a:latin typeface="微軟正黑體" panose="020B0604030504040204" pitchFamily="34" charset="-120"/>
                <a:ea typeface="微軟正黑體" panose="020B0604030504040204" pitchFamily="34" charset="-120"/>
              </a:rPr>
              <a:t>OpenAI</a:t>
            </a:r>
            <a:r>
              <a:rPr lang="zh-TW" altLang="en-US" sz="3200" b="0" i="0" dirty="0">
                <a:effectLst/>
                <a:latin typeface="微軟正黑體" panose="020B0604030504040204" pitchFamily="34" charset="-120"/>
                <a:ea typeface="微軟正黑體" panose="020B0604030504040204" pitchFamily="34" charset="-120"/>
              </a:rPr>
              <a:t>的</a:t>
            </a:r>
            <a:r>
              <a:rPr lang="en-US" altLang="zh-TW" sz="3200" b="0" i="0" dirty="0">
                <a:effectLst/>
                <a:latin typeface="微軟正黑體" panose="020B0604030504040204" pitchFamily="34" charset="-120"/>
                <a:ea typeface="微軟正黑體" panose="020B0604030504040204" pitchFamily="34" charset="-120"/>
              </a:rPr>
              <a:t>GPT-3</a:t>
            </a:r>
          </a:p>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1750</a:t>
            </a:r>
            <a:r>
              <a:rPr lang="zh-TW" altLang="en-US" sz="3200" dirty="0">
                <a:latin typeface="微軟正黑體" panose="020B0604030504040204" pitchFamily="34" charset="-120"/>
                <a:ea typeface="微軟正黑體" panose="020B0604030504040204" pitchFamily="34" charset="-120"/>
              </a:rPr>
              <a:t>億個參數</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相較於</a:t>
            </a:r>
            <a:r>
              <a:rPr lang="en-US" altLang="zh-TW" sz="3200" dirty="0">
                <a:latin typeface="微軟正黑體" panose="020B0604030504040204" pitchFamily="34" charset="-120"/>
                <a:ea typeface="微軟正黑體" panose="020B0604030504040204" pitchFamily="34" charset="-120"/>
              </a:rPr>
              <a:t>BERT</a:t>
            </a:r>
            <a:r>
              <a:rPr lang="zh-TW" altLang="en-US" sz="3200" dirty="0">
                <a:latin typeface="微軟正黑體" panose="020B0604030504040204" pitchFamily="34" charset="-120"/>
                <a:ea typeface="微軟正黑體" panose="020B0604030504040204" pitchFamily="34" charset="-120"/>
              </a:rPr>
              <a:t>的</a:t>
            </a:r>
            <a:r>
              <a:rPr lang="en-US" altLang="zh-TW" sz="3200" dirty="0">
                <a:latin typeface="微軟正黑體" panose="020B0604030504040204" pitchFamily="34" charset="-120"/>
                <a:ea typeface="微軟正黑體" panose="020B0604030504040204" pitchFamily="34" charset="-120"/>
              </a:rPr>
              <a:t>1</a:t>
            </a:r>
            <a:r>
              <a:rPr lang="zh-TW" altLang="en-US" sz="3200" dirty="0">
                <a:latin typeface="微軟正黑體" panose="020B0604030504040204" pitchFamily="34" charset="-120"/>
                <a:ea typeface="微軟正黑體" panose="020B0604030504040204" pitchFamily="34" charset="-120"/>
              </a:rPr>
              <a:t>億</a:t>
            </a:r>
            <a:r>
              <a:rPr lang="en-US" altLang="zh-TW" sz="3200" dirty="0">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GPT</a:t>
            </a:r>
            <a:r>
              <a:rPr lang="en-US" altLang="zh-TW" sz="3200" dirty="0">
                <a:latin typeface="微軟正黑體" panose="020B0604030504040204" pitchFamily="34" charset="-120"/>
                <a:ea typeface="微軟正黑體" panose="020B0604030504040204" pitchFamily="34" charset="-120"/>
              </a:rPr>
              <a:t>-3</a:t>
            </a:r>
            <a:r>
              <a:rPr lang="zh-TW" altLang="en-US" sz="3200" dirty="0">
                <a:latin typeface="微軟正黑體" panose="020B0604030504040204" pitchFamily="34" charset="-120"/>
                <a:ea typeface="微軟正黑體" panose="020B0604030504040204" pitchFamily="34" charset="-120"/>
              </a:rPr>
              <a:t>的語料庫約</a:t>
            </a:r>
            <a:r>
              <a:rPr lang="en-US" altLang="zh-TW" sz="3200" dirty="0">
                <a:latin typeface="微軟正黑體" panose="020B0604030504040204" pitchFamily="34" charset="-120"/>
                <a:ea typeface="微軟正黑體" panose="020B0604030504040204" pitchFamily="34" charset="-120"/>
              </a:rPr>
              <a:t>45TB</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9" name="圖片 8">
            <a:extLst>
              <a:ext uri="{FF2B5EF4-FFF2-40B4-BE49-F238E27FC236}">
                <a16:creationId xmlns:a16="http://schemas.microsoft.com/office/drawing/2014/main" id="{AFF413EC-1E61-393B-E3CF-C4CAA17128FD}"/>
              </a:ext>
            </a:extLst>
          </p:cNvPr>
          <p:cNvPicPr>
            <a:picLocks noChangeAspect="1"/>
          </p:cNvPicPr>
          <p:nvPr/>
        </p:nvPicPr>
        <p:blipFill>
          <a:blip r:embed="rId3"/>
          <a:stretch>
            <a:fillRect/>
          </a:stretch>
        </p:blipFill>
        <p:spPr>
          <a:xfrm>
            <a:off x="52387" y="3352800"/>
            <a:ext cx="8886825" cy="2952750"/>
          </a:xfrm>
          <a:prstGeom prst="rect">
            <a:avLst/>
          </a:prstGeom>
        </p:spPr>
      </p:pic>
    </p:spTree>
    <p:extLst>
      <p:ext uri="{BB962C8B-B14F-4D97-AF65-F5344CB8AC3E}">
        <p14:creationId xmlns:p14="http://schemas.microsoft.com/office/powerpoint/2010/main" val="3790923494"/>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63502" y="121892"/>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109</a:t>
            </a:fld>
            <a:endParaRPr kumimoji="0" lang="en-US" dirty="0"/>
          </a:p>
        </p:txBody>
      </p:sp>
      <p:pic>
        <p:nvPicPr>
          <p:cNvPr id="9" name="圖片 8">
            <a:extLst>
              <a:ext uri="{FF2B5EF4-FFF2-40B4-BE49-F238E27FC236}">
                <a16:creationId xmlns:a16="http://schemas.microsoft.com/office/drawing/2014/main" id="{239F4765-696B-A3CB-F5F6-467DA0D4946E}"/>
              </a:ext>
            </a:extLst>
          </p:cNvPr>
          <p:cNvPicPr>
            <a:picLocks noChangeAspect="1"/>
          </p:cNvPicPr>
          <p:nvPr/>
        </p:nvPicPr>
        <p:blipFill>
          <a:blip r:embed="rId3"/>
          <a:stretch>
            <a:fillRect/>
          </a:stretch>
        </p:blipFill>
        <p:spPr>
          <a:xfrm>
            <a:off x="126004" y="1752600"/>
            <a:ext cx="8981074" cy="3352800"/>
          </a:xfrm>
          <a:prstGeom prst="rect">
            <a:avLst/>
          </a:prstGeom>
        </p:spPr>
      </p:pic>
      <p:sp>
        <p:nvSpPr>
          <p:cNvPr id="2" name="文字版面配置區 2">
            <a:extLst>
              <a:ext uri="{FF2B5EF4-FFF2-40B4-BE49-F238E27FC236}">
                <a16:creationId xmlns:a16="http://schemas.microsoft.com/office/drawing/2014/main" id="{E5481BB3-134B-7BAC-3811-BE729CC24871}"/>
              </a:ext>
            </a:extLst>
          </p:cNvPr>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的參數</a:t>
            </a:r>
          </a:p>
        </p:txBody>
      </p:sp>
    </p:spTree>
    <p:extLst>
      <p:ext uri="{BB962C8B-B14F-4D97-AF65-F5344CB8AC3E}">
        <p14:creationId xmlns:p14="http://schemas.microsoft.com/office/powerpoint/2010/main" val="252170509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7DD9F3B-B5E0-B487-1C02-1E89B6A74588}"/>
              </a:ext>
            </a:extLst>
          </p:cNvPr>
          <p:cNvPicPr>
            <a:picLocks noChangeAspect="1"/>
          </p:cNvPicPr>
          <p:nvPr/>
        </p:nvPicPr>
        <p:blipFill>
          <a:blip r:embed="rId2"/>
          <a:stretch>
            <a:fillRect/>
          </a:stretch>
        </p:blipFill>
        <p:spPr>
          <a:xfrm>
            <a:off x="964406" y="1905000"/>
            <a:ext cx="7215187" cy="4790884"/>
          </a:xfrm>
          <a:prstGeom prst="rect">
            <a:avLst/>
          </a:prstGeom>
        </p:spPr>
      </p:pic>
      <p:sp>
        <p:nvSpPr>
          <p:cNvPr id="2" name="文字版面配置區 2">
            <a:extLst>
              <a:ext uri="{FF2B5EF4-FFF2-40B4-BE49-F238E27FC236}">
                <a16:creationId xmlns:a16="http://schemas.microsoft.com/office/drawing/2014/main" id="{82D1B725-401B-AC4C-D905-4A61E6CDF71D}"/>
              </a:ext>
            </a:extLst>
          </p:cNvPr>
          <p:cNvSpPr txBox="1">
            <a:spLocks/>
          </p:cNvSpPr>
          <p:nvPr/>
        </p:nvSpPr>
        <p:spPr>
          <a:xfrm>
            <a:off x="1752600" y="304800"/>
            <a:ext cx="6019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WordNet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現有規則</a:t>
            </a:r>
          </a:p>
        </p:txBody>
      </p:sp>
    </p:spTree>
    <p:extLst>
      <p:ext uri="{BB962C8B-B14F-4D97-AF65-F5344CB8AC3E}">
        <p14:creationId xmlns:p14="http://schemas.microsoft.com/office/powerpoint/2010/main" val="2107606191"/>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63502" y="121892"/>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110</a:t>
            </a:fld>
            <a:endParaRPr kumimoji="0" lang="en-US" dirty="0"/>
          </a:p>
        </p:txBody>
      </p:sp>
      <p:pic>
        <p:nvPicPr>
          <p:cNvPr id="5" name="圖片 4">
            <a:extLst>
              <a:ext uri="{FF2B5EF4-FFF2-40B4-BE49-F238E27FC236}">
                <a16:creationId xmlns:a16="http://schemas.microsoft.com/office/drawing/2014/main" id="{79DF60B0-22BA-9DB2-4251-B7DB5D462FE8}"/>
              </a:ext>
            </a:extLst>
          </p:cNvPr>
          <p:cNvPicPr>
            <a:picLocks noChangeAspect="1"/>
          </p:cNvPicPr>
          <p:nvPr/>
        </p:nvPicPr>
        <p:blipFill>
          <a:blip r:embed="rId3"/>
          <a:stretch>
            <a:fillRect/>
          </a:stretch>
        </p:blipFill>
        <p:spPr>
          <a:xfrm>
            <a:off x="533400" y="1524000"/>
            <a:ext cx="8242953" cy="4724400"/>
          </a:xfrm>
          <a:prstGeom prst="rect">
            <a:avLst/>
          </a:prstGeom>
        </p:spPr>
      </p:pic>
      <p:sp>
        <p:nvSpPr>
          <p:cNvPr id="2" name="文字版面配置區 2">
            <a:extLst>
              <a:ext uri="{FF2B5EF4-FFF2-40B4-BE49-F238E27FC236}">
                <a16:creationId xmlns:a16="http://schemas.microsoft.com/office/drawing/2014/main" id="{02BC5F98-B3EC-D6B0-2F3F-E909F81E1F90}"/>
              </a:ext>
            </a:extLst>
          </p:cNvPr>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LLM</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的語種分布</a:t>
            </a:r>
          </a:p>
        </p:txBody>
      </p:sp>
      <p:sp>
        <p:nvSpPr>
          <p:cNvPr id="6" name="文字方塊 5">
            <a:extLst>
              <a:ext uri="{FF2B5EF4-FFF2-40B4-BE49-F238E27FC236}">
                <a16:creationId xmlns:a16="http://schemas.microsoft.com/office/drawing/2014/main" id="{72D58633-1A99-C569-A4CA-F79CE3A59232}"/>
              </a:ext>
            </a:extLst>
          </p:cNvPr>
          <p:cNvSpPr txBox="1"/>
          <p:nvPr/>
        </p:nvSpPr>
        <p:spPr>
          <a:xfrm>
            <a:off x="533400" y="1143000"/>
            <a:ext cx="1752600" cy="369332"/>
          </a:xfrm>
          <a:prstGeom prst="rect">
            <a:avLst/>
          </a:prstGeom>
          <a:noFill/>
        </p:spPr>
        <p:txBody>
          <a:bodyPr wrap="square" rtlCol="0">
            <a:spAutoFit/>
          </a:bodyPr>
          <a:lstStyle/>
          <a:p>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此為</a:t>
            </a:r>
            <a:r>
              <a:rPr lang="en-US" altLang="zh-TW" dirty="0">
                <a:latin typeface="微軟正黑體" panose="020B0604030504040204" pitchFamily="34" charset="-120"/>
                <a:ea typeface="微軟正黑體" panose="020B0604030504040204" pitchFamily="34" charset="-120"/>
              </a:rPr>
              <a:t>BLOOM)</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206089853"/>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63502" y="121892"/>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111</a:t>
            </a:fld>
            <a:endParaRPr kumimoji="0" lang="en-US" dirty="0"/>
          </a:p>
        </p:txBody>
      </p:sp>
      <p:pic>
        <p:nvPicPr>
          <p:cNvPr id="5" name="圖片 4">
            <a:extLst>
              <a:ext uri="{FF2B5EF4-FFF2-40B4-BE49-F238E27FC236}">
                <a16:creationId xmlns:a16="http://schemas.microsoft.com/office/drawing/2014/main" id="{A9391F30-EE34-8B59-4A1F-81C4AC101320}"/>
              </a:ext>
            </a:extLst>
          </p:cNvPr>
          <p:cNvPicPr>
            <a:picLocks noChangeAspect="1"/>
          </p:cNvPicPr>
          <p:nvPr/>
        </p:nvPicPr>
        <p:blipFill>
          <a:blip r:embed="rId3"/>
          <a:stretch>
            <a:fillRect/>
          </a:stretch>
        </p:blipFill>
        <p:spPr>
          <a:xfrm>
            <a:off x="838200" y="1752600"/>
            <a:ext cx="7086600" cy="4301032"/>
          </a:xfrm>
          <a:prstGeom prst="rect">
            <a:avLst/>
          </a:prstGeom>
        </p:spPr>
      </p:pic>
      <p:sp>
        <p:nvSpPr>
          <p:cNvPr id="2" name="文字版面配置區 2">
            <a:extLst>
              <a:ext uri="{FF2B5EF4-FFF2-40B4-BE49-F238E27FC236}">
                <a16:creationId xmlns:a16="http://schemas.microsoft.com/office/drawing/2014/main" id="{40482D72-A3C4-0D5F-8679-DB9C5B10959D}"/>
              </a:ext>
            </a:extLst>
          </p:cNvPr>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的語料量</a:t>
            </a:r>
          </a:p>
        </p:txBody>
      </p:sp>
    </p:spTree>
    <p:extLst>
      <p:ext uri="{BB962C8B-B14F-4D97-AF65-F5344CB8AC3E}">
        <p14:creationId xmlns:p14="http://schemas.microsoft.com/office/powerpoint/2010/main" val="687777292"/>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DBA279A0-C5F1-278C-D6DA-EFCDDD720ACD}"/>
              </a:ext>
            </a:extLst>
          </p:cNvPr>
          <p:cNvPicPr>
            <a:picLocks noChangeAspect="1"/>
          </p:cNvPicPr>
          <p:nvPr/>
        </p:nvPicPr>
        <p:blipFill>
          <a:blip r:embed="rId2"/>
          <a:stretch>
            <a:fillRect/>
          </a:stretch>
        </p:blipFill>
        <p:spPr>
          <a:xfrm>
            <a:off x="685800" y="1295400"/>
            <a:ext cx="7467600" cy="5147497"/>
          </a:xfrm>
          <a:prstGeom prst="rect">
            <a:avLst/>
          </a:prstGeom>
        </p:spPr>
      </p:pic>
      <p:grpSp>
        <p:nvGrpSpPr>
          <p:cNvPr id="10" name="群組 9">
            <a:extLst>
              <a:ext uri="{FF2B5EF4-FFF2-40B4-BE49-F238E27FC236}">
                <a16:creationId xmlns:a16="http://schemas.microsoft.com/office/drawing/2014/main" id="{9F2E0C5A-F96F-34A2-C91D-E3E6D915EADD}"/>
              </a:ext>
            </a:extLst>
          </p:cNvPr>
          <p:cNvGrpSpPr/>
          <p:nvPr/>
        </p:nvGrpSpPr>
        <p:grpSpPr>
          <a:xfrm>
            <a:off x="7047572" y="3910238"/>
            <a:ext cx="1234800" cy="708840"/>
            <a:chOff x="7047572" y="3910238"/>
            <a:chExt cx="1234800" cy="708840"/>
          </a:xfrm>
        </p:grpSpPr>
        <mc:AlternateContent xmlns:mc="http://schemas.openxmlformats.org/markup-compatibility/2006" xmlns:p14="http://schemas.microsoft.com/office/powerpoint/2010/main">
          <mc:Choice Requires="p14">
            <p:contentPart p14:bwMode="auto" r:id="rId3">
              <p14:nvContentPartPr>
                <p14:cNvPr id="8" name="筆跡 7">
                  <a:extLst>
                    <a:ext uri="{FF2B5EF4-FFF2-40B4-BE49-F238E27FC236}">
                      <a16:creationId xmlns:a16="http://schemas.microsoft.com/office/drawing/2014/main" id="{91FB894C-BDD8-0A9A-EA0B-A0D44F459743}"/>
                    </a:ext>
                  </a:extLst>
                </p14:cNvPr>
                <p14:cNvContentPartPr/>
                <p14:nvPr/>
              </p14:nvContentPartPr>
              <p14:xfrm>
                <a:off x="7047572" y="3910238"/>
                <a:ext cx="1234800" cy="708840"/>
              </p14:xfrm>
            </p:contentPart>
          </mc:Choice>
          <mc:Fallback xmlns="">
            <p:pic>
              <p:nvPicPr>
                <p:cNvPr id="8" name="筆跡 7">
                  <a:extLst>
                    <a:ext uri="{FF2B5EF4-FFF2-40B4-BE49-F238E27FC236}">
                      <a16:creationId xmlns:a16="http://schemas.microsoft.com/office/drawing/2014/main" id="{91FB894C-BDD8-0A9A-EA0B-A0D44F459743}"/>
                    </a:ext>
                  </a:extLst>
                </p:cNvPr>
                <p:cNvPicPr/>
                <p:nvPr/>
              </p:nvPicPr>
              <p:blipFill>
                <a:blip r:embed="rId4"/>
                <a:stretch>
                  <a:fillRect/>
                </a:stretch>
              </p:blipFill>
              <p:spPr>
                <a:xfrm>
                  <a:off x="7029932" y="3892598"/>
                  <a:ext cx="1270440" cy="744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筆跡 8">
                  <a:extLst>
                    <a:ext uri="{FF2B5EF4-FFF2-40B4-BE49-F238E27FC236}">
                      <a16:creationId xmlns:a16="http://schemas.microsoft.com/office/drawing/2014/main" id="{AA67812A-3FFF-7A51-D65C-F767E685A0BF}"/>
                    </a:ext>
                  </a:extLst>
                </p14:cNvPr>
                <p14:cNvContentPartPr/>
                <p14:nvPr/>
              </p14:nvContentPartPr>
              <p14:xfrm>
                <a:off x="7532492" y="4477598"/>
                <a:ext cx="263880" cy="24840"/>
              </p14:xfrm>
            </p:contentPart>
          </mc:Choice>
          <mc:Fallback xmlns="">
            <p:pic>
              <p:nvPicPr>
                <p:cNvPr id="9" name="筆跡 8">
                  <a:extLst>
                    <a:ext uri="{FF2B5EF4-FFF2-40B4-BE49-F238E27FC236}">
                      <a16:creationId xmlns:a16="http://schemas.microsoft.com/office/drawing/2014/main" id="{AA67812A-3FFF-7A51-D65C-F767E685A0BF}"/>
                    </a:ext>
                  </a:extLst>
                </p:cNvPr>
                <p:cNvPicPr/>
                <p:nvPr/>
              </p:nvPicPr>
              <p:blipFill>
                <a:blip r:embed="rId6"/>
                <a:stretch>
                  <a:fillRect/>
                </a:stretch>
              </p:blipFill>
              <p:spPr>
                <a:xfrm>
                  <a:off x="7514852" y="4459958"/>
                  <a:ext cx="299520" cy="60480"/>
                </a:xfrm>
                <a:prstGeom prst="rect">
                  <a:avLst/>
                </a:prstGeom>
              </p:spPr>
            </p:pic>
          </mc:Fallback>
        </mc:AlternateContent>
      </p:grpSp>
      <p:sp>
        <p:nvSpPr>
          <p:cNvPr id="12" name="文字版面配置區 2">
            <a:extLst>
              <a:ext uri="{FF2B5EF4-FFF2-40B4-BE49-F238E27FC236}">
                <a16:creationId xmlns:a16="http://schemas.microsoft.com/office/drawing/2014/main" id="{B1266FF5-8FB7-5CF8-EC59-DFCE093BF65E}"/>
              </a:ext>
            </a:extLst>
          </p:cNvPr>
          <p:cNvSpPr txBox="1">
            <a:spLocks/>
          </p:cNvSpPr>
          <p:nvPr/>
        </p:nvSpPr>
        <p:spPr>
          <a:xfrm>
            <a:off x="1828800" y="229249"/>
            <a:ext cx="60960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的語料來源</a:t>
            </a:r>
          </a:p>
        </p:txBody>
      </p:sp>
    </p:spTree>
    <p:extLst>
      <p:ext uri="{BB962C8B-B14F-4D97-AF65-F5344CB8AC3E}">
        <p14:creationId xmlns:p14="http://schemas.microsoft.com/office/powerpoint/2010/main" val="2541934469"/>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1676400" y="3048000"/>
            <a:ext cx="5715000" cy="990600"/>
          </a:xfrm>
        </p:spPr>
        <p:txBody>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大型語言模型的進化</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3/14/2024</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113</a:t>
            </a:fld>
            <a:endParaRPr kumimoji="0" lang="en-US" dirty="0"/>
          </a:p>
        </p:txBody>
      </p:sp>
    </p:spTree>
    <p:extLst>
      <p:ext uri="{BB962C8B-B14F-4D97-AF65-F5344CB8AC3E}">
        <p14:creationId xmlns:p14="http://schemas.microsoft.com/office/powerpoint/2010/main" val="34015607"/>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62150" y="425393"/>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大型語言模的進化</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47625" y="69183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53400" y="6918325"/>
            <a:ext cx="914400" cy="244475"/>
          </a:xfrm>
        </p:spPr>
        <p:txBody>
          <a:bodyPr/>
          <a:lstStyle/>
          <a:p>
            <a:pPr algn="r"/>
            <a:fld id="{F99EC173-99AE-4773-AB25-02E469A13EAE}" type="slidenum">
              <a:rPr kumimoji="0" lang="en-US" sz="1200" smtClean="0">
                <a:solidFill>
                  <a:schemeClr val="tx2"/>
                </a:solidFill>
              </a:rPr>
              <a:pPr algn="r"/>
              <a:t>114</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533400" y="1600200"/>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以生成式模型</a:t>
            </a:r>
            <a:r>
              <a:rPr lang="en-US" altLang="zh-TW" sz="3200" b="0" i="0" dirty="0">
                <a:effectLst/>
                <a:latin typeface="微軟正黑體" panose="020B0604030504040204" pitchFamily="34" charset="-120"/>
                <a:ea typeface="微軟正黑體" panose="020B0604030504040204" pitchFamily="34" charset="-120"/>
              </a:rPr>
              <a:t>(GPT)</a:t>
            </a:r>
            <a:r>
              <a:rPr lang="zh-TW" altLang="en-US" sz="3200" b="0" i="0" dirty="0">
                <a:effectLst/>
                <a:latin typeface="微軟正黑體" panose="020B0604030504040204" pitchFamily="34" charset="-120"/>
                <a:ea typeface="微軟正黑體" panose="020B0604030504040204" pitchFamily="34" charset="-120"/>
              </a:rPr>
              <a:t>為例</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首先具備了產生</a:t>
            </a:r>
            <a:r>
              <a:rPr lang="en-US" altLang="zh-TW" sz="3200" b="0" i="0" dirty="0">
                <a:effectLst/>
                <a:latin typeface="微軟正黑體" panose="020B0604030504040204" pitchFamily="34" charset="-120"/>
                <a:ea typeface="微軟正黑體" panose="020B0604030504040204" pitchFamily="34" charset="-120"/>
              </a:rPr>
              <a:t>next token</a:t>
            </a:r>
            <a:r>
              <a:rPr lang="zh-TW" altLang="en-US" sz="3200" b="0" i="0" dirty="0">
                <a:effectLst/>
                <a:latin typeface="微軟正黑體" panose="020B0604030504040204" pitchFamily="34" charset="-120"/>
                <a:ea typeface="微軟正黑體" panose="020B0604030504040204" pitchFamily="34" charset="-120"/>
              </a:rPr>
              <a:t>的能力</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因為只要生出下一個</a:t>
            </a:r>
            <a:r>
              <a:rPr lang="en-US" altLang="zh-TW" sz="3200" b="0" i="0" dirty="0">
                <a:effectLst/>
                <a:latin typeface="微軟正黑體" panose="020B0604030504040204" pitchFamily="34" charset="-120"/>
                <a:ea typeface="微軟正黑體" panose="020B0604030504040204" pitchFamily="34" charset="-120"/>
              </a:rPr>
              <a:t>token</a:t>
            </a:r>
            <a:r>
              <a:rPr lang="zh-TW" altLang="en-US" sz="3200" b="0" i="0" dirty="0">
                <a:effectLst/>
                <a:latin typeface="微軟正黑體" panose="020B0604030504040204" pitchFamily="34" charset="-120"/>
                <a:ea typeface="微軟正黑體" panose="020B0604030504040204" pitchFamily="34" charset="-120"/>
              </a:rPr>
              <a:t>，所以大部分的</a:t>
            </a:r>
            <a:r>
              <a:rPr lang="en-US" altLang="zh-TW" sz="3200" b="0" i="0" dirty="0" err="1">
                <a:effectLst/>
                <a:latin typeface="微軟正黑體" panose="020B0604030504040204" pitchFamily="34" charset="-120"/>
                <a:ea typeface="微軟正黑體" panose="020B0604030504040204" pitchFamily="34" charset="-120"/>
              </a:rPr>
              <a:t>llm</a:t>
            </a:r>
            <a:r>
              <a:rPr lang="zh-TW" altLang="en-US" sz="3200" b="0" i="0" dirty="0">
                <a:effectLst/>
                <a:latin typeface="微軟正黑體" panose="020B0604030504040204" pitchFamily="34" charset="-120"/>
                <a:ea typeface="微軟正黑體" panose="020B0604030504040204" pitchFamily="34" charset="-120"/>
              </a:rPr>
              <a:t>使用了</a:t>
            </a:r>
            <a:r>
              <a:rPr lang="en-US" altLang="zh-TW" sz="3200" b="0" i="0" dirty="0">
                <a:effectLst/>
                <a:latin typeface="微軟正黑體" panose="020B0604030504040204" pitchFamily="34" charset="-120"/>
                <a:ea typeface="微軟正黑體" panose="020B0604030504040204" pitchFamily="34" charset="-120"/>
              </a:rPr>
              <a:t>decoder model</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但是他</a:t>
            </a:r>
            <a:r>
              <a:rPr lang="zh-TW" altLang="en-US" sz="3200" b="0" i="0" dirty="0">
                <a:solidFill>
                  <a:srgbClr val="FF0000"/>
                </a:solidFill>
                <a:effectLst/>
                <a:latin typeface="微軟正黑體" panose="020B0604030504040204" pitchFamily="34" charset="-120"/>
                <a:ea typeface="微軟正黑體" panose="020B0604030504040204" pitchFamily="34" charset="-120"/>
              </a:rPr>
              <a:t>聽不懂人類的指示</a:t>
            </a:r>
            <a:r>
              <a:rPr lang="zh-TW" altLang="en-US" sz="3200" b="0" i="0" dirty="0">
                <a:effectLst/>
                <a:latin typeface="微軟正黑體" panose="020B0604030504040204" pitchFamily="34" charset="-120"/>
                <a:ea typeface="微軟正黑體" panose="020B0604030504040204" pitchFamily="34" charset="-120"/>
              </a:rPr>
              <a:t>，只會無意義的產生</a:t>
            </a:r>
            <a:r>
              <a:rPr lang="en-US" altLang="zh-TW" sz="3200" b="0" i="0" dirty="0">
                <a:effectLst/>
                <a:latin typeface="微軟正黑體" panose="020B0604030504040204" pitchFamily="34" charset="-120"/>
                <a:ea typeface="微軟正黑體" panose="020B0604030504040204" pitchFamily="34" charset="-120"/>
              </a:rPr>
              <a:t>next token</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但是在產生</a:t>
            </a:r>
            <a:r>
              <a:rPr lang="en-US" altLang="zh-TW" sz="3200" b="0" i="0" dirty="0">
                <a:effectLst/>
                <a:latin typeface="微軟正黑體" panose="020B0604030504040204" pitchFamily="34" charset="-120"/>
                <a:ea typeface="微軟正黑體" panose="020B0604030504040204" pitchFamily="34" charset="-120"/>
              </a:rPr>
              <a:t>next token</a:t>
            </a:r>
            <a:r>
              <a:rPr lang="zh-TW" altLang="en-US" sz="3200" b="0" i="0" dirty="0">
                <a:effectLst/>
                <a:latin typeface="微軟正黑體" panose="020B0604030504040204" pitchFamily="34" charset="-120"/>
                <a:ea typeface="微軟正黑體" panose="020B0604030504040204" pitchFamily="34" charset="-120"/>
              </a:rPr>
              <a:t>時，會大量利用自己從語料庫中學到的知識來產生</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產生的方式就是從詞彙表中挑出一個詞，是個多分類的機率分布問題</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326733595"/>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生成式模型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115</a:t>
            </a:fld>
            <a:endParaRPr kumimoji="0" lang="en-US" dirty="0"/>
          </a:p>
        </p:txBody>
      </p:sp>
      <p:sp>
        <p:nvSpPr>
          <p:cNvPr id="2" name="文字方塊 1">
            <a:extLst>
              <a:ext uri="{FF2B5EF4-FFF2-40B4-BE49-F238E27FC236}">
                <a16:creationId xmlns:a16="http://schemas.microsoft.com/office/drawing/2014/main" id="{11505C45-BA1F-C6E9-ED1B-EC7352AD09AF}"/>
              </a:ext>
            </a:extLst>
          </p:cNvPr>
          <p:cNvSpPr txBox="1"/>
          <p:nvPr/>
        </p:nvSpPr>
        <p:spPr>
          <a:xfrm>
            <a:off x="342900" y="2931100"/>
            <a:ext cx="3124200"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明新科大在哪裏</a:t>
            </a:r>
          </a:p>
        </p:txBody>
      </p:sp>
      <p:pic>
        <p:nvPicPr>
          <p:cNvPr id="8" name="圖片 7">
            <a:extLst>
              <a:ext uri="{FF2B5EF4-FFF2-40B4-BE49-F238E27FC236}">
                <a16:creationId xmlns:a16="http://schemas.microsoft.com/office/drawing/2014/main" id="{B4445DB4-8736-B2A4-DE53-9179FCF930E5}"/>
              </a:ext>
            </a:extLst>
          </p:cNvPr>
          <p:cNvPicPr>
            <a:picLocks noChangeAspect="1"/>
          </p:cNvPicPr>
          <p:nvPr/>
        </p:nvPicPr>
        <p:blipFill>
          <a:blip r:embed="rId3"/>
          <a:stretch>
            <a:fillRect/>
          </a:stretch>
        </p:blipFill>
        <p:spPr>
          <a:xfrm>
            <a:off x="2945876" y="2514600"/>
            <a:ext cx="1807658" cy="1371600"/>
          </a:xfrm>
          <a:prstGeom prst="rect">
            <a:avLst/>
          </a:prstGeom>
        </p:spPr>
      </p:pic>
      <p:grpSp>
        <p:nvGrpSpPr>
          <p:cNvPr id="11" name="群組 10">
            <a:extLst>
              <a:ext uri="{FF2B5EF4-FFF2-40B4-BE49-F238E27FC236}">
                <a16:creationId xmlns:a16="http://schemas.microsoft.com/office/drawing/2014/main" id="{A5978241-5263-2955-E5DD-70E8E78E84B0}"/>
              </a:ext>
            </a:extLst>
          </p:cNvPr>
          <p:cNvGrpSpPr/>
          <p:nvPr/>
        </p:nvGrpSpPr>
        <p:grpSpPr>
          <a:xfrm>
            <a:off x="2629956" y="3072945"/>
            <a:ext cx="173520" cy="203760"/>
            <a:chOff x="2629956" y="3072945"/>
            <a:chExt cx="173520" cy="203760"/>
          </a:xfrm>
        </p:grpSpPr>
        <mc:AlternateContent xmlns:mc="http://schemas.openxmlformats.org/markup-compatibility/2006" xmlns:p14="http://schemas.microsoft.com/office/powerpoint/2010/main">
          <mc:Choice Requires="p14">
            <p:contentPart p14:bwMode="auto" r:id="rId4">
              <p14:nvContentPartPr>
                <p14:cNvPr id="9" name="筆跡 8">
                  <a:extLst>
                    <a:ext uri="{FF2B5EF4-FFF2-40B4-BE49-F238E27FC236}">
                      <a16:creationId xmlns:a16="http://schemas.microsoft.com/office/drawing/2014/main" id="{9D87D10F-DD84-96B8-5440-6E139C6AAF45}"/>
                    </a:ext>
                  </a:extLst>
                </p14:cNvPr>
                <p14:cNvContentPartPr/>
                <p14:nvPr/>
              </p14:nvContentPartPr>
              <p14:xfrm>
                <a:off x="2629956" y="3175905"/>
                <a:ext cx="168840" cy="20520"/>
              </p14:xfrm>
            </p:contentPart>
          </mc:Choice>
          <mc:Fallback xmlns="">
            <p:pic>
              <p:nvPicPr>
                <p:cNvPr id="9" name="筆跡 8">
                  <a:extLst>
                    <a:ext uri="{FF2B5EF4-FFF2-40B4-BE49-F238E27FC236}">
                      <a16:creationId xmlns:a16="http://schemas.microsoft.com/office/drawing/2014/main" id="{9D87D10F-DD84-96B8-5440-6E139C6AAF45}"/>
                    </a:ext>
                  </a:extLst>
                </p:cNvPr>
                <p:cNvPicPr/>
                <p:nvPr/>
              </p:nvPicPr>
              <p:blipFill>
                <a:blip r:embed="rId5"/>
                <a:stretch>
                  <a:fillRect/>
                </a:stretch>
              </p:blipFill>
              <p:spPr>
                <a:xfrm>
                  <a:off x="2612316" y="3158265"/>
                  <a:ext cx="2044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筆跡 9">
                  <a:extLst>
                    <a:ext uri="{FF2B5EF4-FFF2-40B4-BE49-F238E27FC236}">
                      <a16:creationId xmlns:a16="http://schemas.microsoft.com/office/drawing/2014/main" id="{CBE8403A-5167-5729-1D10-256683497FFB}"/>
                    </a:ext>
                  </a:extLst>
                </p14:cNvPr>
                <p14:cNvContentPartPr/>
                <p14:nvPr/>
              </p14:nvContentPartPr>
              <p14:xfrm>
                <a:off x="2728596" y="3072945"/>
                <a:ext cx="74880" cy="203760"/>
              </p14:xfrm>
            </p:contentPart>
          </mc:Choice>
          <mc:Fallback xmlns="">
            <p:pic>
              <p:nvPicPr>
                <p:cNvPr id="10" name="筆跡 9">
                  <a:extLst>
                    <a:ext uri="{FF2B5EF4-FFF2-40B4-BE49-F238E27FC236}">
                      <a16:creationId xmlns:a16="http://schemas.microsoft.com/office/drawing/2014/main" id="{CBE8403A-5167-5729-1D10-256683497FFB}"/>
                    </a:ext>
                  </a:extLst>
                </p:cNvPr>
                <p:cNvPicPr/>
                <p:nvPr/>
              </p:nvPicPr>
              <p:blipFill>
                <a:blip r:embed="rId7"/>
                <a:stretch>
                  <a:fillRect/>
                </a:stretch>
              </p:blipFill>
              <p:spPr>
                <a:xfrm>
                  <a:off x="2710956" y="3054945"/>
                  <a:ext cx="110520" cy="239400"/>
                </a:xfrm>
                <a:prstGeom prst="rect">
                  <a:avLst/>
                </a:prstGeom>
              </p:spPr>
            </p:pic>
          </mc:Fallback>
        </mc:AlternateContent>
      </p:grpSp>
      <p:grpSp>
        <p:nvGrpSpPr>
          <p:cNvPr id="14" name="群組 13">
            <a:extLst>
              <a:ext uri="{FF2B5EF4-FFF2-40B4-BE49-F238E27FC236}">
                <a16:creationId xmlns:a16="http://schemas.microsoft.com/office/drawing/2014/main" id="{B3DB3809-8A11-7EB3-E39A-45E537CD20BF}"/>
              </a:ext>
            </a:extLst>
          </p:cNvPr>
          <p:cNvGrpSpPr/>
          <p:nvPr/>
        </p:nvGrpSpPr>
        <p:grpSpPr>
          <a:xfrm>
            <a:off x="4882836" y="3119745"/>
            <a:ext cx="273600" cy="156240"/>
            <a:chOff x="4882836" y="3119745"/>
            <a:chExt cx="273600" cy="156240"/>
          </a:xfrm>
        </p:grpSpPr>
        <mc:AlternateContent xmlns:mc="http://schemas.openxmlformats.org/markup-compatibility/2006" xmlns:p14="http://schemas.microsoft.com/office/powerpoint/2010/main">
          <mc:Choice Requires="p14">
            <p:contentPart p14:bwMode="auto" r:id="rId8">
              <p14:nvContentPartPr>
                <p14:cNvPr id="12" name="筆跡 11">
                  <a:extLst>
                    <a:ext uri="{FF2B5EF4-FFF2-40B4-BE49-F238E27FC236}">
                      <a16:creationId xmlns:a16="http://schemas.microsoft.com/office/drawing/2014/main" id="{B20CB8F0-CBD8-755D-A8CF-6FEE7C372DDE}"/>
                    </a:ext>
                  </a:extLst>
                </p14:cNvPr>
                <p14:cNvContentPartPr/>
                <p14:nvPr/>
              </p14:nvContentPartPr>
              <p14:xfrm>
                <a:off x="4882836" y="3185625"/>
                <a:ext cx="197640" cy="10440"/>
              </p14:xfrm>
            </p:contentPart>
          </mc:Choice>
          <mc:Fallback xmlns="">
            <p:pic>
              <p:nvPicPr>
                <p:cNvPr id="12" name="筆跡 11">
                  <a:extLst>
                    <a:ext uri="{FF2B5EF4-FFF2-40B4-BE49-F238E27FC236}">
                      <a16:creationId xmlns:a16="http://schemas.microsoft.com/office/drawing/2014/main" id="{B20CB8F0-CBD8-755D-A8CF-6FEE7C372DDE}"/>
                    </a:ext>
                  </a:extLst>
                </p:cNvPr>
                <p:cNvPicPr/>
                <p:nvPr/>
              </p:nvPicPr>
              <p:blipFill>
                <a:blip r:embed="rId9"/>
                <a:stretch>
                  <a:fillRect/>
                </a:stretch>
              </p:blipFill>
              <p:spPr>
                <a:xfrm>
                  <a:off x="4864836" y="3167985"/>
                  <a:ext cx="2332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筆跡 12">
                  <a:extLst>
                    <a:ext uri="{FF2B5EF4-FFF2-40B4-BE49-F238E27FC236}">
                      <a16:creationId xmlns:a16="http://schemas.microsoft.com/office/drawing/2014/main" id="{0361B83A-4C2B-6F6C-9D04-205A99B0A81C}"/>
                    </a:ext>
                  </a:extLst>
                </p14:cNvPr>
                <p14:cNvContentPartPr/>
                <p14:nvPr/>
              </p14:nvContentPartPr>
              <p14:xfrm>
                <a:off x="5033676" y="3119745"/>
                <a:ext cx="122760" cy="156240"/>
              </p14:xfrm>
            </p:contentPart>
          </mc:Choice>
          <mc:Fallback xmlns="">
            <p:pic>
              <p:nvPicPr>
                <p:cNvPr id="13" name="筆跡 12">
                  <a:extLst>
                    <a:ext uri="{FF2B5EF4-FFF2-40B4-BE49-F238E27FC236}">
                      <a16:creationId xmlns:a16="http://schemas.microsoft.com/office/drawing/2014/main" id="{0361B83A-4C2B-6F6C-9D04-205A99B0A81C}"/>
                    </a:ext>
                  </a:extLst>
                </p:cNvPr>
                <p:cNvPicPr/>
                <p:nvPr/>
              </p:nvPicPr>
              <p:blipFill>
                <a:blip r:embed="rId11"/>
                <a:stretch>
                  <a:fillRect/>
                </a:stretch>
              </p:blipFill>
              <p:spPr>
                <a:xfrm>
                  <a:off x="5016036" y="3102105"/>
                  <a:ext cx="158400" cy="191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6" name="筆跡 15">
                <a:extLst>
                  <a:ext uri="{FF2B5EF4-FFF2-40B4-BE49-F238E27FC236}">
                    <a16:creationId xmlns:a16="http://schemas.microsoft.com/office/drawing/2014/main" id="{33751930-D288-2947-88B3-978B54E6DA6F}"/>
                  </a:ext>
                </a:extLst>
              </p14:cNvPr>
              <p14:cNvContentPartPr/>
              <p14:nvPr/>
            </p14:nvContentPartPr>
            <p14:xfrm>
              <a:off x="1555356" y="3242505"/>
              <a:ext cx="1800" cy="360"/>
            </p14:xfrm>
          </p:contentPart>
        </mc:Choice>
        <mc:Fallback xmlns="">
          <p:pic>
            <p:nvPicPr>
              <p:cNvPr id="16" name="筆跡 15">
                <a:extLst>
                  <a:ext uri="{FF2B5EF4-FFF2-40B4-BE49-F238E27FC236}">
                    <a16:creationId xmlns:a16="http://schemas.microsoft.com/office/drawing/2014/main" id="{33751930-D288-2947-88B3-978B54E6DA6F}"/>
                  </a:ext>
                </a:extLst>
              </p:cNvPr>
              <p:cNvPicPr/>
              <p:nvPr/>
            </p:nvPicPr>
            <p:blipFill>
              <a:blip r:embed="rId13"/>
              <a:stretch>
                <a:fillRect/>
              </a:stretch>
            </p:blipFill>
            <p:spPr>
              <a:xfrm>
                <a:off x="1537716" y="3224865"/>
                <a:ext cx="37440" cy="36000"/>
              </a:xfrm>
              <a:prstGeom prst="rect">
                <a:avLst/>
              </a:prstGeom>
            </p:spPr>
          </p:pic>
        </mc:Fallback>
      </mc:AlternateContent>
      <p:sp>
        <p:nvSpPr>
          <p:cNvPr id="22" name="文字方塊 21">
            <a:extLst>
              <a:ext uri="{FF2B5EF4-FFF2-40B4-BE49-F238E27FC236}">
                <a16:creationId xmlns:a16="http://schemas.microsoft.com/office/drawing/2014/main" id="{CEBC8817-1230-DF5C-C244-229B7B878884}"/>
              </a:ext>
            </a:extLst>
          </p:cNvPr>
          <p:cNvSpPr txBox="1"/>
          <p:nvPr/>
        </p:nvSpPr>
        <p:spPr>
          <a:xfrm>
            <a:off x="5272197" y="2362200"/>
            <a:ext cx="504618" cy="3785652"/>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新</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一</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我</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好</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他</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是</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人</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狗</a:t>
            </a:r>
            <a:endParaRPr lang="en-US" altLang="zh-TW" sz="2400" b="1" dirty="0">
              <a:latin typeface="微軟正黑體" panose="020B0604030504040204" pitchFamily="34" charset="-120"/>
              <a:ea typeface="微軟正黑體" panose="020B0604030504040204" pitchFamily="34" charset="-120"/>
            </a:endParaRP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23" name="文字方塊 22">
            <a:extLst>
              <a:ext uri="{FF2B5EF4-FFF2-40B4-BE49-F238E27FC236}">
                <a16:creationId xmlns:a16="http://schemas.microsoft.com/office/drawing/2014/main" id="{BD597E4A-AA52-D770-A201-9F1686FB9E89}"/>
              </a:ext>
            </a:extLst>
          </p:cNvPr>
          <p:cNvSpPr txBox="1"/>
          <p:nvPr/>
        </p:nvSpPr>
        <p:spPr>
          <a:xfrm>
            <a:off x="5776815" y="2362200"/>
            <a:ext cx="1081186" cy="3785652"/>
          </a:xfrm>
          <a:prstGeom prst="rect">
            <a:avLst/>
          </a:prstGeom>
          <a:noFill/>
        </p:spPr>
        <p:txBody>
          <a:bodyPr wrap="square" rtlCol="0">
            <a:spAutoFit/>
          </a:bodyPr>
          <a:lstStyle/>
          <a:p>
            <a:r>
              <a:rPr lang="en-US" altLang="zh-TW" sz="2400" b="1" dirty="0">
                <a:solidFill>
                  <a:srgbClr val="FFC000"/>
                </a:solidFill>
                <a:latin typeface="微軟正黑體" panose="020B0604030504040204" pitchFamily="34" charset="-120"/>
                <a:ea typeface="微軟正黑體" panose="020B0604030504040204" pitchFamily="34" charset="-120"/>
              </a:rPr>
              <a:t>47%</a:t>
            </a:r>
          </a:p>
          <a:p>
            <a:r>
              <a:rPr lang="en-US" altLang="zh-TW" sz="2400" b="1" dirty="0">
                <a:solidFill>
                  <a:srgbClr val="FFC000"/>
                </a:solidFill>
                <a:latin typeface="微軟正黑體" panose="020B0604030504040204" pitchFamily="34" charset="-120"/>
                <a:ea typeface="微軟正黑體" panose="020B0604030504040204" pitchFamily="34" charset="-120"/>
              </a:rPr>
              <a:t>0.2%</a:t>
            </a:r>
          </a:p>
          <a:p>
            <a:r>
              <a:rPr lang="en-US" altLang="zh-TW" sz="2400" b="1" dirty="0">
                <a:solidFill>
                  <a:srgbClr val="FFC000"/>
                </a:solidFill>
                <a:latin typeface="微軟正黑體" panose="020B0604030504040204" pitchFamily="34" charset="-120"/>
                <a:ea typeface="微軟正黑體" panose="020B0604030504040204" pitchFamily="34" charset="-120"/>
              </a:rPr>
              <a:t>0.1%</a:t>
            </a:r>
          </a:p>
          <a:p>
            <a:r>
              <a:rPr lang="en-US" altLang="zh-TW" sz="2400" b="1" dirty="0">
                <a:solidFill>
                  <a:srgbClr val="FFC000"/>
                </a:solidFill>
                <a:latin typeface="微軟正黑體" panose="020B0604030504040204" pitchFamily="34" charset="-120"/>
                <a:ea typeface="微軟正黑體" panose="020B0604030504040204" pitchFamily="34" charset="-120"/>
              </a:rPr>
              <a:t>0.05%</a:t>
            </a:r>
          </a:p>
          <a:p>
            <a:r>
              <a:rPr lang="en-US" altLang="zh-TW" sz="2400" b="1" dirty="0">
                <a:solidFill>
                  <a:srgbClr val="FFC000"/>
                </a:solidFill>
                <a:latin typeface="微軟正黑體" panose="020B0604030504040204" pitchFamily="34" charset="-120"/>
                <a:ea typeface="微軟正黑體" panose="020B0604030504040204" pitchFamily="34" charset="-120"/>
              </a:rPr>
              <a:t>0.01%</a:t>
            </a:r>
          </a:p>
          <a:p>
            <a:r>
              <a:rPr lang="en-US" altLang="zh-TW" sz="2400" b="1" dirty="0">
                <a:solidFill>
                  <a:srgbClr val="FFC000"/>
                </a:solidFill>
                <a:latin typeface="微軟正黑體" panose="020B0604030504040204" pitchFamily="34" charset="-120"/>
                <a:ea typeface="微軟正黑體" panose="020B0604030504040204" pitchFamily="34" charset="-120"/>
              </a:rPr>
              <a:t>0.3%</a:t>
            </a:r>
          </a:p>
          <a:p>
            <a:r>
              <a:rPr lang="en-US" altLang="zh-TW" sz="2400" b="1" dirty="0">
                <a:solidFill>
                  <a:srgbClr val="FFC000"/>
                </a:solidFill>
                <a:latin typeface="微軟正黑體" panose="020B0604030504040204" pitchFamily="34" charset="-120"/>
                <a:ea typeface="微軟正黑體" panose="020B0604030504040204" pitchFamily="34" charset="-120"/>
              </a:rPr>
              <a:t>0.03%</a:t>
            </a:r>
          </a:p>
          <a:p>
            <a:r>
              <a:rPr lang="en-US" altLang="zh-TW" sz="2400" b="1" dirty="0">
                <a:solidFill>
                  <a:srgbClr val="FFC000"/>
                </a:solidFill>
                <a:latin typeface="微軟正黑體" panose="020B0604030504040204" pitchFamily="34" charset="-120"/>
                <a:ea typeface="微軟正黑體" panose="020B0604030504040204" pitchFamily="34" charset="-120"/>
              </a:rPr>
              <a:t>0.02%</a:t>
            </a: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1911687795"/>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生成式模型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116</a:t>
            </a:fld>
            <a:endParaRPr kumimoji="0" lang="en-US" dirty="0"/>
          </a:p>
        </p:txBody>
      </p:sp>
      <p:sp>
        <p:nvSpPr>
          <p:cNvPr id="2" name="文字方塊 1">
            <a:extLst>
              <a:ext uri="{FF2B5EF4-FFF2-40B4-BE49-F238E27FC236}">
                <a16:creationId xmlns:a16="http://schemas.microsoft.com/office/drawing/2014/main" id="{11505C45-BA1F-C6E9-ED1B-EC7352AD09AF}"/>
              </a:ext>
            </a:extLst>
          </p:cNvPr>
          <p:cNvSpPr txBox="1"/>
          <p:nvPr/>
        </p:nvSpPr>
        <p:spPr>
          <a:xfrm>
            <a:off x="342900" y="2931100"/>
            <a:ext cx="3124200"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明新科大在哪裏</a:t>
            </a:r>
            <a:r>
              <a:rPr lang="zh-TW" altLang="en-US" sz="2400" b="1" dirty="0">
                <a:solidFill>
                  <a:srgbClr val="FF0000"/>
                </a:solidFill>
                <a:latin typeface="微軟正黑體" panose="020B0604030504040204" pitchFamily="34" charset="-120"/>
                <a:ea typeface="微軟正黑體" panose="020B0604030504040204" pitchFamily="34" charset="-120"/>
              </a:rPr>
              <a:t>新</a:t>
            </a:r>
          </a:p>
        </p:txBody>
      </p:sp>
      <p:pic>
        <p:nvPicPr>
          <p:cNvPr id="8" name="圖片 7">
            <a:extLst>
              <a:ext uri="{FF2B5EF4-FFF2-40B4-BE49-F238E27FC236}">
                <a16:creationId xmlns:a16="http://schemas.microsoft.com/office/drawing/2014/main" id="{B4445DB4-8736-B2A4-DE53-9179FCF930E5}"/>
              </a:ext>
            </a:extLst>
          </p:cNvPr>
          <p:cNvPicPr>
            <a:picLocks noChangeAspect="1"/>
          </p:cNvPicPr>
          <p:nvPr/>
        </p:nvPicPr>
        <p:blipFill>
          <a:blip r:embed="rId3"/>
          <a:stretch>
            <a:fillRect/>
          </a:stretch>
        </p:blipFill>
        <p:spPr>
          <a:xfrm>
            <a:off x="2945876" y="2514600"/>
            <a:ext cx="1807658" cy="1371600"/>
          </a:xfrm>
          <a:prstGeom prst="rect">
            <a:avLst/>
          </a:prstGeom>
        </p:spPr>
      </p:pic>
      <p:grpSp>
        <p:nvGrpSpPr>
          <p:cNvPr id="14" name="群組 13">
            <a:extLst>
              <a:ext uri="{FF2B5EF4-FFF2-40B4-BE49-F238E27FC236}">
                <a16:creationId xmlns:a16="http://schemas.microsoft.com/office/drawing/2014/main" id="{B3DB3809-8A11-7EB3-E39A-45E537CD20BF}"/>
              </a:ext>
            </a:extLst>
          </p:cNvPr>
          <p:cNvGrpSpPr/>
          <p:nvPr/>
        </p:nvGrpSpPr>
        <p:grpSpPr>
          <a:xfrm>
            <a:off x="4882836" y="3119745"/>
            <a:ext cx="273600" cy="156240"/>
            <a:chOff x="4882836" y="3119745"/>
            <a:chExt cx="273600" cy="156240"/>
          </a:xfrm>
        </p:grpSpPr>
        <mc:AlternateContent xmlns:mc="http://schemas.openxmlformats.org/markup-compatibility/2006" xmlns:p14="http://schemas.microsoft.com/office/powerpoint/2010/main">
          <mc:Choice Requires="p14">
            <p:contentPart p14:bwMode="auto" r:id="rId4">
              <p14:nvContentPartPr>
                <p14:cNvPr id="12" name="筆跡 11">
                  <a:extLst>
                    <a:ext uri="{FF2B5EF4-FFF2-40B4-BE49-F238E27FC236}">
                      <a16:creationId xmlns:a16="http://schemas.microsoft.com/office/drawing/2014/main" id="{B20CB8F0-CBD8-755D-A8CF-6FEE7C372DDE}"/>
                    </a:ext>
                  </a:extLst>
                </p14:cNvPr>
                <p14:cNvContentPartPr/>
                <p14:nvPr/>
              </p14:nvContentPartPr>
              <p14:xfrm>
                <a:off x="4882836" y="3185625"/>
                <a:ext cx="197640" cy="10440"/>
              </p14:xfrm>
            </p:contentPart>
          </mc:Choice>
          <mc:Fallback xmlns="">
            <p:pic>
              <p:nvPicPr>
                <p:cNvPr id="12" name="筆跡 11">
                  <a:extLst>
                    <a:ext uri="{FF2B5EF4-FFF2-40B4-BE49-F238E27FC236}">
                      <a16:creationId xmlns:a16="http://schemas.microsoft.com/office/drawing/2014/main" id="{B20CB8F0-CBD8-755D-A8CF-6FEE7C372DDE}"/>
                    </a:ext>
                  </a:extLst>
                </p:cNvPr>
                <p:cNvPicPr/>
                <p:nvPr/>
              </p:nvPicPr>
              <p:blipFill>
                <a:blip r:embed="rId5"/>
                <a:stretch>
                  <a:fillRect/>
                </a:stretch>
              </p:blipFill>
              <p:spPr>
                <a:xfrm>
                  <a:off x="4864836" y="3167985"/>
                  <a:ext cx="2332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筆跡 12">
                  <a:extLst>
                    <a:ext uri="{FF2B5EF4-FFF2-40B4-BE49-F238E27FC236}">
                      <a16:creationId xmlns:a16="http://schemas.microsoft.com/office/drawing/2014/main" id="{0361B83A-4C2B-6F6C-9D04-205A99B0A81C}"/>
                    </a:ext>
                  </a:extLst>
                </p14:cNvPr>
                <p14:cNvContentPartPr/>
                <p14:nvPr/>
              </p14:nvContentPartPr>
              <p14:xfrm>
                <a:off x="5033676" y="3119745"/>
                <a:ext cx="122760" cy="156240"/>
              </p14:xfrm>
            </p:contentPart>
          </mc:Choice>
          <mc:Fallback xmlns="">
            <p:pic>
              <p:nvPicPr>
                <p:cNvPr id="13" name="筆跡 12">
                  <a:extLst>
                    <a:ext uri="{FF2B5EF4-FFF2-40B4-BE49-F238E27FC236}">
                      <a16:creationId xmlns:a16="http://schemas.microsoft.com/office/drawing/2014/main" id="{0361B83A-4C2B-6F6C-9D04-205A99B0A81C}"/>
                    </a:ext>
                  </a:extLst>
                </p:cNvPr>
                <p:cNvPicPr/>
                <p:nvPr/>
              </p:nvPicPr>
              <p:blipFill>
                <a:blip r:embed="rId7"/>
                <a:stretch>
                  <a:fillRect/>
                </a:stretch>
              </p:blipFill>
              <p:spPr>
                <a:xfrm>
                  <a:off x="5016036" y="3102105"/>
                  <a:ext cx="158400" cy="191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16" name="筆跡 15">
                <a:extLst>
                  <a:ext uri="{FF2B5EF4-FFF2-40B4-BE49-F238E27FC236}">
                    <a16:creationId xmlns:a16="http://schemas.microsoft.com/office/drawing/2014/main" id="{33751930-D288-2947-88B3-978B54E6DA6F}"/>
                  </a:ext>
                </a:extLst>
              </p14:cNvPr>
              <p14:cNvContentPartPr/>
              <p14:nvPr/>
            </p14:nvContentPartPr>
            <p14:xfrm>
              <a:off x="1555356" y="3242505"/>
              <a:ext cx="1800" cy="360"/>
            </p14:xfrm>
          </p:contentPart>
        </mc:Choice>
        <mc:Fallback xmlns="">
          <p:pic>
            <p:nvPicPr>
              <p:cNvPr id="16" name="筆跡 15">
                <a:extLst>
                  <a:ext uri="{FF2B5EF4-FFF2-40B4-BE49-F238E27FC236}">
                    <a16:creationId xmlns:a16="http://schemas.microsoft.com/office/drawing/2014/main" id="{33751930-D288-2947-88B3-978B54E6DA6F}"/>
                  </a:ext>
                </a:extLst>
              </p:cNvPr>
              <p:cNvPicPr/>
              <p:nvPr/>
            </p:nvPicPr>
            <p:blipFill>
              <a:blip r:embed="rId9"/>
              <a:stretch>
                <a:fillRect/>
              </a:stretch>
            </p:blipFill>
            <p:spPr>
              <a:xfrm>
                <a:off x="1537716" y="3224865"/>
                <a:ext cx="37440" cy="36000"/>
              </a:xfrm>
              <a:prstGeom prst="rect">
                <a:avLst/>
              </a:prstGeom>
            </p:spPr>
          </p:pic>
        </mc:Fallback>
      </mc:AlternateContent>
      <p:sp>
        <p:nvSpPr>
          <p:cNvPr id="22" name="文字方塊 21">
            <a:extLst>
              <a:ext uri="{FF2B5EF4-FFF2-40B4-BE49-F238E27FC236}">
                <a16:creationId xmlns:a16="http://schemas.microsoft.com/office/drawing/2014/main" id="{CEBC8817-1230-DF5C-C244-229B7B878884}"/>
              </a:ext>
            </a:extLst>
          </p:cNvPr>
          <p:cNvSpPr txBox="1"/>
          <p:nvPr/>
        </p:nvSpPr>
        <p:spPr>
          <a:xfrm>
            <a:off x="5272197" y="2362200"/>
            <a:ext cx="504618" cy="3785652"/>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竹店</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莊</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車貓</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營社</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家</a:t>
            </a:r>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23" name="文字方塊 22">
            <a:extLst>
              <a:ext uri="{FF2B5EF4-FFF2-40B4-BE49-F238E27FC236}">
                <a16:creationId xmlns:a16="http://schemas.microsoft.com/office/drawing/2014/main" id="{BD597E4A-AA52-D770-A201-9F1686FB9E89}"/>
              </a:ext>
            </a:extLst>
          </p:cNvPr>
          <p:cNvSpPr txBox="1"/>
          <p:nvPr/>
        </p:nvSpPr>
        <p:spPr>
          <a:xfrm>
            <a:off x="5776815" y="2362200"/>
            <a:ext cx="1081186" cy="3785652"/>
          </a:xfrm>
          <a:prstGeom prst="rect">
            <a:avLst/>
          </a:prstGeom>
          <a:noFill/>
        </p:spPr>
        <p:txBody>
          <a:bodyPr wrap="square" rtlCol="0">
            <a:spAutoFit/>
          </a:bodyPr>
          <a:lstStyle/>
          <a:p>
            <a:r>
              <a:rPr lang="en-US" altLang="zh-TW" sz="2400" b="1" dirty="0">
                <a:solidFill>
                  <a:srgbClr val="FFC000"/>
                </a:solidFill>
                <a:latin typeface="微軟正黑體" panose="020B0604030504040204" pitchFamily="34" charset="-120"/>
                <a:ea typeface="微軟正黑體" panose="020B0604030504040204" pitchFamily="34" charset="-120"/>
              </a:rPr>
              <a:t>47%</a:t>
            </a:r>
          </a:p>
          <a:p>
            <a:r>
              <a:rPr lang="en-US" altLang="zh-TW" sz="2400" b="1" dirty="0">
                <a:solidFill>
                  <a:srgbClr val="FFC000"/>
                </a:solidFill>
                <a:latin typeface="微軟正黑體" panose="020B0604030504040204" pitchFamily="34" charset="-120"/>
                <a:ea typeface="微軟正黑體" panose="020B0604030504040204" pitchFamily="34" charset="-120"/>
              </a:rPr>
              <a:t>3.2%</a:t>
            </a:r>
          </a:p>
          <a:p>
            <a:r>
              <a:rPr lang="en-US" altLang="zh-TW" sz="2400" b="1" dirty="0">
                <a:solidFill>
                  <a:srgbClr val="FFC000"/>
                </a:solidFill>
                <a:latin typeface="微軟正黑體" panose="020B0604030504040204" pitchFamily="34" charset="-120"/>
                <a:ea typeface="微軟正黑體" panose="020B0604030504040204" pitchFamily="34" charset="-120"/>
              </a:rPr>
              <a:t>4.1%</a:t>
            </a:r>
          </a:p>
          <a:p>
            <a:r>
              <a:rPr lang="en-US" altLang="zh-TW" sz="2400" b="1" dirty="0">
                <a:solidFill>
                  <a:srgbClr val="FFC000"/>
                </a:solidFill>
                <a:latin typeface="微軟正黑體" panose="020B0604030504040204" pitchFamily="34" charset="-120"/>
                <a:ea typeface="微軟正黑體" panose="020B0604030504040204" pitchFamily="34" charset="-120"/>
              </a:rPr>
              <a:t>0.05%</a:t>
            </a:r>
          </a:p>
          <a:p>
            <a:r>
              <a:rPr lang="en-US" altLang="zh-TW" sz="2400" b="1" dirty="0">
                <a:solidFill>
                  <a:srgbClr val="FFC000"/>
                </a:solidFill>
                <a:latin typeface="微軟正黑體" panose="020B0604030504040204" pitchFamily="34" charset="-120"/>
                <a:ea typeface="微軟正黑體" panose="020B0604030504040204" pitchFamily="34" charset="-120"/>
              </a:rPr>
              <a:t>0.01%</a:t>
            </a:r>
          </a:p>
          <a:p>
            <a:r>
              <a:rPr lang="en-US" altLang="zh-TW" sz="2400" b="1" dirty="0">
                <a:solidFill>
                  <a:srgbClr val="FFC000"/>
                </a:solidFill>
                <a:latin typeface="微軟正黑體" panose="020B0604030504040204" pitchFamily="34" charset="-120"/>
                <a:ea typeface="微軟正黑體" panose="020B0604030504040204" pitchFamily="34" charset="-120"/>
              </a:rPr>
              <a:t>20%</a:t>
            </a:r>
          </a:p>
          <a:p>
            <a:r>
              <a:rPr lang="en-US" altLang="zh-TW" sz="2400" b="1" dirty="0">
                <a:solidFill>
                  <a:srgbClr val="FFC000"/>
                </a:solidFill>
                <a:latin typeface="微軟正黑體" panose="020B0604030504040204" pitchFamily="34" charset="-120"/>
                <a:ea typeface="微軟正黑體" panose="020B0604030504040204" pitchFamily="34" charset="-120"/>
              </a:rPr>
              <a:t>5%</a:t>
            </a:r>
          </a:p>
          <a:p>
            <a:r>
              <a:rPr lang="en-US" altLang="zh-TW" sz="2400" b="1" dirty="0">
                <a:solidFill>
                  <a:srgbClr val="FFC000"/>
                </a:solidFill>
                <a:latin typeface="微軟正黑體" panose="020B0604030504040204" pitchFamily="34" charset="-120"/>
                <a:ea typeface="微軟正黑體" panose="020B0604030504040204" pitchFamily="34" charset="-120"/>
              </a:rPr>
              <a:t>5.2%</a:t>
            </a: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2110843931"/>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生成式模型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117</a:t>
            </a:fld>
            <a:endParaRPr kumimoji="0" lang="en-US" dirty="0"/>
          </a:p>
        </p:txBody>
      </p:sp>
      <p:sp>
        <p:nvSpPr>
          <p:cNvPr id="2" name="文字方塊 1">
            <a:extLst>
              <a:ext uri="{FF2B5EF4-FFF2-40B4-BE49-F238E27FC236}">
                <a16:creationId xmlns:a16="http://schemas.microsoft.com/office/drawing/2014/main" id="{11505C45-BA1F-C6E9-ED1B-EC7352AD09AF}"/>
              </a:ext>
            </a:extLst>
          </p:cNvPr>
          <p:cNvSpPr txBox="1"/>
          <p:nvPr/>
        </p:nvSpPr>
        <p:spPr>
          <a:xfrm>
            <a:off x="342900" y="2931100"/>
            <a:ext cx="3124200"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明新科大在哪裏</a:t>
            </a:r>
            <a:r>
              <a:rPr lang="zh-TW" altLang="en-US" sz="2400" b="1" dirty="0">
                <a:solidFill>
                  <a:srgbClr val="FF0000"/>
                </a:solidFill>
                <a:latin typeface="微軟正黑體" panose="020B0604030504040204" pitchFamily="34" charset="-120"/>
                <a:ea typeface="微軟正黑體" panose="020B0604030504040204" pitchFamily="34" charset="-120"/>
              </a:rPr>
              <a:t>新竹</a:t>
            </a:r>
          </a:p>
        </p:txBody>
      </p:sp>
      <p:pic>
        <p:nvPicPr>
          <p:cNvPr id="8" name="圖片 7">
            <a:extLst>
              <a:ext uri="{FF2B5EF4-FFF2-40B4-BE49-F238E27FC236}">
                <a16:creationId xmlns:a16="http://schemas.microsoft.com/office/drawing/2014/main" id="{B4445DB4-8736-B2A4-DE53-9179FCF930E5}"/>
              </a:ext>
            </a:extLst>
          </p:cNvPr>
          <p:cNvPicPr>
            <a:picLocks noChangeAspect="1"/>
          </p:cNvPicPr>
          <p:nvPr/>
        </p:nvPicPr>
        <p:blipFill>
          <a:blip r:embed="rId3"/>
          <a:stretch>
            <a:fillRect/>
          </a:stretch>
        </p:blipFill>
        <p:spPr>
          <a:xfrm>
            <a:off x="3362253" y="2476132"/>
            <a:ext cx="1807658" cy="1371600"/>
          </a:xfrm>
          <a:prstGeom prst="rect">
            <a:avLst/>
          </a:prstGeom>
        </p:spPr>
      </p:pic>
      <mc:AlternateContent xmlns:mc="http://schemas.openxmlformats.org/markup-compatibility/2006" xmlns:p14="http://schemas.microsoft.com/office/powerpoint/2010/main">
        <mc:Choice Requires="p14">
          <p:contentPart p14:bwMode="auto" r:id="rId4">
            <p14:nvContentPartPr>
              <p14:cNvPr id="16" name="筆跡 15">
                <a:extLst>
                  <a:ext uri="{FF2B5EF4-FFF2-40B4-BE49-F238E27FC236}">
                    <a16:creationId xmlns:a16="http://schemas.microsoft.com/office/drawing/2014/main" id="{33751930-D288-2947-88B3-978B54E6DA6F}"/>
                  </a:ext>
                </a:extLst>
              </p14:cNvPr>
              <p14:cNvContentPartPr/>
              <p14:nvPr/>
            </p14:nvContentPartPr>
            <p14:xfrm>
              <a:off x="1555356" y="3242505"/>
              <a:ext cx="1800" cy="360"/>
            </p14:xfrm>
          </p:contentPart>
        </mc:Choice>
        <mc:Fallback xmlns="">
          <p:pic>
            <p:nvPicPr>
              <p:cNvPr id="16" name="筆跡 15">
                <a:extLst>
                  <a:ext uri="{FF2B5EF4-FFF2-40B4-BE49-F238E27FC236}">
                    <a16:creationId xmlns:a16="http://schemas.microsoft.com/office/drawing/2014/main" id="{33751930-D288-2947-88B3-978B54E6DA6F}"/>
                  </a:ext>
                </a:extLst>
              </p:cNvPr>
              <p:cNvPicPr/>
              <p:nvPr/>
            </p:nvPicPr>
            <p:blipFill>
              <a:blip r:embed="rId5"/>
              <a:stretch>
                <a:fillRect/>
              </a:stretch>
            </p:blipFill>
            <p:spPr>
              <a:xfrm>
                <a:off x="1537716" y="3224865"/>
                <a:ext cx="37440" cy="36000"/>
              </a:xfrm>
              <a:prstGeom prst="rect">
                <a:avLst/>
              </a:prstGeom>
            </p:spPr>
          </p:pic>
        </mc:Fallback>
      </mc:AlternateContent>
      <p:sp>
        <p:nvSpPr>
          <p:cNvPr id="22" name="文字方塊 21">
            <a:extLst>
              <a:ext uri="{FF2B5EF4-FFF2-40B4-BE49-F238E27FC236}">
                <a16:creationId xmlns:a16="http://schemas.microsoft.com/office/drawing/2014/main" id="{CEBC8817-1230-DF5C-C244-229B7B878884}"/>
              </a:ext>
            </a:extLst>
          </p:cNvPr>
          <p:cNvSpPr txBox="1"/>
          <p:nvPr/>
        </p:nvSpPr>
        <p:spPr>
          <a:xfrm>
            <a:off x="5272197" y="2362200"/>
            <a:ext cx="504618" cy="3785652"/>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縣店</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莊</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車貓</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營社</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家</a:t>
            </a:r>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23" name="文字方塊 22">
            <a:extLst>
              <a:ext uri="{FF2B5EF4-FFF2-40B4-BE49-F238E27FC236}">
                <a16:creationId xmlns:a16="http://schemas.microsoft.com/office/drawing/2014/main" id="{BD597E4A-AA52-D770-A201-9F1686FB9E89}"/>
              </a:ext>
            </a:extLst>
          </p:cNvPr>
          <p:cNvSpPr txBox="1"/>
          <p:nvPr/>
        </p:nvSpPr>
        <p:spPr>
          <a:xfrm>
            <a:off x="5776815" y="2362200"/>
            <a:ext cx="1081186" cy="3785652"/>
          </a:xfrm>
          <a:prstGeom prst="rect">
            <a:avLst/>
          </a:prstGeom>
          <a:noFill/>
        </p:spPr>
        <p:txBody>
          <a:bodyPr wrap="square" rtlCol="0">
            <a:spAutoFit/>
          </a:bodyPr>
          <a:lstStyle/>
          <a:p>
            <a:r>
              <a:rPr lang="en-US" altLang="zh-TW" sz="2400" b="1" dirty="0">
                <a:solidFill>
                  <a:srgbClr val="FFC000"/>
                </a:solidFill>
                <a:latin typeface="微軟正黑體" panose="020B0604030504040204" pitchFamily="34" charset="-120"/>
                <a:ea typeface="微軟正黑體" panose="020B0604030504040204" pitchFamily="34" charset="-120"/>
              </a:rPr>
              <a:t>67%</a:t>
            </a:r>
          </a:p>
          <a:p>
            <a:r>
              <a:rPr lang="en-US" altLang="zh-TW" sz="2400" b="1" dirty="0">
                <a:solidFill>
                  <a:srgbClr val="FFC000"/>
                </a:solidFill>
                <a:latin typeface="微軟正黑體" panose="020B0604030504040204" pitchFamily="34" charset="-120"/>
                <a:ea typeface="微軟正黑體" panose="020B0604030504040204" pitchFamily="34" charset="-120"/>
              </a:rPr>
              <a:t>3.2%</a:t>
            </a:r>
          </a:p>
          <a:p>
            <a:r>
              <a:rPr lang="en-US" altLang="zh-TW" sz="2400" b="1" dirty="0">
                <a:solidFill>
                  <a:srgbClr val="FFC000"/>
                </a:solidFill>
                <a:latin typeface="微軟正黑體" panose="020B0604030504040204" pitchFamily="34" charset="-120"/>
                <a:ea typeface="微軟正黑體" panose="020B0604030504040204" pitchFamily="34" charset="-120"/>
              </a:rPr>
              <a:t>4.1%</a:t>
            </a:r>
          </a:p>
          <a:p>
            <a:r>
              <a:rPr lang="en-US" altLang="zh-TW" sz="2400" b="1" dirty="0">
                <a:solidFill>
                  <a:srgbClr val="FFC000"/>
                </a:solidFill>
                <a:latin typeface="微軟正黑體" panose="020B0604030504040204" pitchFamily="34" charset="-120"/>
                <a:ea typeface="微軟正黑體" panose="020B0604030504040204" pitchFamily="34" charset="-120"/>
              </a:rPr>
              <a:t>0.05%</a:t>
            </a:r>
          </a:p>
          <a:p>
            <a:r>
              <a:rPr lang="en-US" altLang="zh-TW" sz="2400" b="1" dirty="0">
                <a:solidFill>
                  <a:srgbClr val="FFC000"/>
                </a:solidFill>
                <a:latin typeface="微軟正黑體" panose="020B0604030504040204" pitchFamily="34" charset="-120"/>
                <a:ea typeface="微軟正黑體" panose="020B0604030504040204" pitchFamily="34" charset="-120"/>
              </a:rPr>
              <a:t>0.01%</a:t>
            </a:r>
          </a:p>
          <a:p>
            <a:r>
              <a:rPr lang="en-US" altLang="zh-TW" sz="2400" b="1" dirty="0">
                <a:solidFill>
                  <a:srgbClr val="FFC000"/>
                </a:solidFill>
                <a:latin typeface="微軟正黑體" panose="020B0604030504040204" pitchFamily="34" charset="-120"/>
                <a:ea typeface="微軟正黑體" panose="020B0604030504040204" pitchFamily="34" charset="-120"/>
              </a:rPr>
              <a:t>20%</a:t>
            </a:r>
          </a:p>
          <a:p>
            <a:r>
              <a:rPr lang="en-US" altLang="zh-TW" sz="2400" b="1" dirty="0">
                <a:solidFill>
                  <a:srgbClr val="FFC000"/>
                </a:solidFill>
                <a:latin typeface="微軟正黑體" panose="020B0604030504040204" pitchFamily="34" charset="-120"/>
                <a:ea typeface="微軟正黑體" panose="020B0604030504040204" pitchFamily="34" charset="-120"/>
              </a:rPr>
              <a:t>5%</a:t>
            </a:r>
          </a:p>
          <a:p>
            <a:r>
              <a:rPr lang="en-US" altLang="zh-TW" sz="2400" b="1" dirty="0">
                <a:solidFill>
                  <a:srgbClr val="FFC000"/>
                </a:solidFill>
                <a:latin typeface="微軟正黑體" panose="020B0604030504040204" pitchFamily="34" charset="-120"/>
                <a:ea typeface="微軟正黑體" panose="020B0604030504040204" pitchFamily="34" charset="-120"/>
              </a:rPr>
              <a:t>5.2%</a:t>
            </a: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1287969218"/>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生成式模型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118</a:t>
            </a:fld>
            <a:endParaRPr kumimoji="0" lang="en-US" dirty="0"/>
          </a:p>
        </p:txBody>
      </p:sp>
      <p:sp>
        <p:nvSpPr>
          <p:cNvPr id="2" name="文字方塊 1">
            <a:extLst>
              <a:ext uri="{FF2B5EF4-FFF2-40B4-BE49-F238E27FC236}">
                <a16:creationId xmlns:a16="http://schemas.microsoft.com/office/drawing/2014/main" id="{11505C45-BA1F-C6E9-ED1B-EC7352AD09AF}"/>
              </a:ext>
            </a:extLst>
          </p:cNvPr>
          <p:cNvSpPr txBox="1"/>
          <p:nvPr/>
        </p:nvSpPr>
        <p:spPr>
          <a:xfrm>
            <a:off x="342900" y="2931100"/>
            <a:ext cx="3314700"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明新科大在哪裏</a:t>
            </a:r>
            <a:r>
              <a:rPr lang="zh-TW" altLang="en-US" sz="2400" b="1" dirty="0">
                <a:solidFill>
                  <a:srgbClr val="FF0000"/>
                </a:solidFill>
                <a:latin typeface="微軟正黑體" panose="020B0604030504040204" pitchFamily="34" charset="-120"/>
                <a:ea typeface="微軟正黑體" panose="020B0604030504040204" pitchFamily="34" charset="-120"/>
              </a:rPr>
              <a:t>新竹縣</a:t>
            </a:r>
          </a:p>
        </p:txBody>
      </p:sp>
      <p:pic>
        <p:nvPicPr>
          <p:cNvPr id="8" name="圖片 7">
            <a:extLst>
              <a:ext uri="{FF2B5EF4-FFF2-40B4-BE49-F238E27FC236}">
                <a16:creationId xmlns:a16="http://schemas.microsoft.com/office/drawing/2014/main" id="{B4445DB4-8736-B2A4-DE53-9179FCF930E5}"/>
              </a:ext>
            </a:extLst>
          </p:cNvPr>
          <p:cNvPicPr>
            <a:picLocks noChangeAspect="1"/>
          </p:cNvPicPr>
          <p:nvPr/>
        </p:nvPicPr>
        <p:blipFill>
          <a:blip r:embed="rId3"/>
          <a:stretch>
            <a:fillRect/>
          </a:stretch>
        </p:blipFill>
        <p:spPr>
          <a:xfrm>
            <a:off x="4135942" y="2476132"/>
            <a:ext cx="1807658" cy="1371600"/>
          </a:xfrm>
          <a:prstGeom prst="rect">
            <a:avLst/>
          </a:prstGeom>
        </p:spPr>
      </p:pic>
      <mc:AlternateContent xmlns:mc="http://schemas.openxmlformats.org/markup-compatibility/2006" xmlns:p14="http://schemas.microsoft.com/office/powerpoint/2010/main">
        <mc:Choice Requires="p14">
          <p:contentPart p14:bwMode="auto" r:id="rId4">
            <p14:nvContentPartPr>
              <p14:cNvPr id="16" name="筆跡 15">
                <a:extLst>
                  <a:ext uri="{FF2B5EF4-FFF2-40B4-BE49-F238E27FC236}">
                    <a16:creationId xmlns:a16="http://schemas.microsoft.com/office/drawing/2014/main" id="{33751930-D288-2947-88B3-978B54E6DA6F}"/>
                  </a:ext>
                </a:extLst>
              </p14:cNvPr>
              <p14:cNvContentPartPr/>
              <p14:nvPr/>
            </p14:nvContentPartPr>
            <p14:xfrm>
              <a:off x="1555356" y="3242505"/>
              <a:ext cx="1800" cy="360"/>
            </p14:xfrm>
          </p:contentPart>
        </mc:Choice>
        <mc:Fallback xmlns="">
          <p:pic>
            <p:nvPicPr>
              <p:cNvPr id="16" name="筆跡 15">
                <a:extLst>
                  <a:ext uri="{FF2B5EF4-FFF2-40B4-BE49-F238E27FC236}">
                    <a16:creationId xmlns:a16="http://schemas.microsoft.com/office/drawing/2014/main" id="{33751930-D288-2947-88B3-978B54E6DA6F}"/>
                  </a:ext>
                </a:extLst>
              </p:cNvPr>
              <p:cNvPicPr/>
              <p:nvPr/>
            </p:nvPicPr>
            <p:blipFill>
              <a:blip r:embed="rId5"/>
              <a:stretch>
                <a:fillRect/>
              </a:stretch>
            </p:blipFill>
            <p:spPr>
              <a:xfrm>
                <a:off x="1537716" y="3224865"/>
                <a:ext cx="37440" cy="36000"/>
              </a:xfrm>
              <a:prstGeom prst="rect">
                <a:avLst/>
              </a:prstGeom>
            </p:spPr>
          </p:pic>
        </mc:Fallback>
      </mc:AlternateContent>
      <p:sp>
        <p:nvSpPr>
          <p:cNvPr id="22" name="文字方塊 21">
            <a:extLst>
              <a:ext uri="{FF2B5EF4-FFF2-40B4-BE49-F238E27FC236}">
                <a16:creationId xmlns:a16="http://schemas.microsoft.com/office/drawing/2014/main" id="{CEBC8817-1230-DF5C-C244-229B7B878884}"/>
              </a:ext>
            </a:extLst>
          </p:cNvPr>
          <p:cNvSpPr txBox="1"/>
          <p:nvPr/>
        </p:nvSpPr>
        <p:spPr>
          <a:xfrm>
            <a:off x="5972382" y="2362200"/>
            <a:ext cx="504618" cy="3785652"/>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新店</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莊</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車貓</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營社</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家</a:t>
            </a:r>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23" name="文字方塊 22">
            <a:extLst>
              <a:ext uri="{FF2B5EF4-FFF2-40B4-BE49-F238E27FC236}">
                <a16:creationId xmlns:a16="http://schemas.microsoft.com/office/drawing/2014/main" id="{BD597E4A-AA52-D770-A201-9F1686FB9E89}"/>
              </a:ext>
            </a:extLst>
          </p:cNvPr>
          <p:cNvSpPr txBox="1"/>
          <p:nvPr/>
        </p:nvSpPr>
        <p:spPr>
          <a:xfrm>
            <a:off x="6386414" y="2362200"/>
            <a:ext cx="1081186" cy="3785652"/>
          </a:xfrm>
          <a:prstGeom prst="rect">
            <a:avLst/>
          </a:prstGeom>
          <a:noFill/>
        </p:spPr>
        <p:txBody>
          <a:bodyPr wrap="square" rtlCol="0">
            <a:spAutoFit/>
          </a:bodyPr>
          <a:lstStyle/>
          <a:p>
            <a:r>
              <a:rPr lang="en-US" altLang="zh-TW" sz="2400" b="1" dirty="0">
                <a:solidFill>
                  <a:srgbClr val="FFC000"/>
                </a:solidFill>
                <a:latin typeface="微軟正黑體" panose="020B0604030504040204" pitchFamily="34" charset="-120"/>
                <a:ea typeface="微軟正黑體" panose="020B0604030504040204" pitchFamily="34" charset="-120"/>
              </a:rPr>
              <a:t>77%</a:t>
            </a:r>
          </a:p>
          <a:p>
            <a:r>
              <a:rPr lang="en-US" altLang="zh-TW" sz="2400" b="1" dirty="0">
                <a:solidFill>
                  <a:srgbClr val="FFC000"/>
                </a:solidFill>
                <a:latin typeface="微軟正黑體" panose="020B0604030504040204" pitchFamily="34" charset="-120"/>
                <a:ea typeface="微軟正黑體" panose="020B0604030504040204" pitchFamily="34" charset="-120"/>
              </a:rPr>
              <a:t>3.2%</a:t>
            </a:r>
          </a:p>
          <a:p>
            <a:r>
              <a:rPr lang="en-US" altLang="zh-TW" sz="2400" b="1" dirty="0">
                <a:solidFill>
                  <a:srgbClr val="FFC000"/>
                </a:solidFill>
                <a:latin typeface="微軟正黑體" panose="020B0604030504040204" pitchFamily="34" charset="-120"/>
                <a:ea typeface="微軟正黑體" panose="020B0604030504040204" pitchFamily="34" charset="-120"/>
              </a:rPr>
              <a:t>4.1%</a:t>
            </a:r>
          </a:p>
          <a:p>
            <a:r>
              <a:rPr lang="en-US" altLang="zh-TW" sz="2400" b="1" dirty="0">
                <a:solidFill>
                  <a:srgbClr val="FFC000"/>
                </a:solidFill>
                <a:latin typeface="微軟正黑體" panose="020B0604030504040204" pitchFamily="34" charset="-120"/>
                <a:ea typeface="微軟正黑體" panose="020B0604030504040204" pitchFamily="34" charset="-120"/>
              </a:rPr>
              <a:t>0.05%</a:t>
            </a:r>
          </a:p>
          <a:p>
            <a:r>
              <a:rPr lang="en-US" altLang="zh-TW" sz="2400" b="1" dirty="0">
                <a:solidFill>
                  <a:srgbClr val="FFC000"/>
                </a:solidFill>
                <a:latin typeface="微軟正黑體" panose="020B0604030504040204" pitchFamily="34" charset="-120"/>
                <a:ea typeface="微軟正黑體" panose="020B0604030504040204" pitchFamily="34" charset="-120"/>
              </a:rPr>
              <a:t>0.01%</a:t>
            </a:r>
          </a:p>
          <a:p>
            <a:r>
              <a:rPr lang="en-US" altLang="zh-TW" sz="2400" b="1" dirty="0">
                <a:solidFill>
                  <a:srgbClr val="FFC000"/>
                </a:solidFill>
                <a:latin typeface="微軟正黑體" panose="020B0604030504040204" pitchFamily="34" charset="-120"/>
                <a:ea typeface="微軟正黑體" panose="020B0604030504040204" pitchFamily="34" charset="-120"/>
              </a:rPr>
              <a:t>20%</a:t>
            </a:r>
          </a:p>
          <a:p>
            <a:r>
              <a:rPr lang="en-US" altLang="zh-TW" sz="2400" b="1" dirty="0">
                <a:solidFill>
                  <a:srgbClr val="FFC000"/>
                </a:solidFill>
                <a:latin typeface="微軟正黑體" panose="020B0604030504040204" pitchFamily="34" charset="-120"/>
                <a:ea typeface="微軟正黑體" panose="020B0604030504040204" pitchFamily="34" charset="-120"/>
              </a:rPr>
              <a:t>5%</a:t>
            </a:r>
          </a:p>
          <a:p>
            <a:r>
              <a:rPr lang="en-US" altLang="zh-TW" sz="2400" b="1" dirty="0">
                <a:solidFill>
                  <a:srgbClr val="FFC000"/>
                </a:solidFill>
                <a:latin typeface="微軟正黑體" panose="020B0604030504040204" pitchFamily="34" charset="-120"/>
                <a:ea typeface="微軟正黑體" panose="020B0604030504040204" pitchFamily="34" charset="-120"/>
              </a:rPr>
              <a:t>5.2%</a:t>
            </a: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1851070585"/>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生成式模型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119</a:t>
            </a:fld>
            <a:endParaRPr kumimoji="0" lang="en-US" dirty="0"/>
          </a:p>
        </p:txBody>
      </p:sp>
      <p:sp>
        <p:nvSpPr>
          <p:cNvPr id="2" name="文字方塊 1">
            <a:extLst>
              <a:ext uri="{FF2B5EF4-FFF2-40B4-BE49-F238E27FC236}">
                <a16:creationId xmlns:a16="http://schemas.microsoft.com/office/drawing/2014/main" id="{11505C45-BA1F-C6E9-ED1B-EC7352AD09AF}"/>
              </a:ext>
            </a:extLst>
          </p:cNvPr>
          <p:cNvSpPr txBox="1"/>
          <p:nvPr/>
        </p:nvSpPr>
        <p:spPr>
          <a:xfrm>
            <a:off x="342900" y="2931100"/>
            <a:ext cx="3581400"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明新科大在哪裏</a:t>
            </a:r>
            <a:r>
              <a:rPr lang="zh-TW" altLang="en-US" sz="2400" b="1" dirty="0">
                <a:solidFill>
                  <a:srgbClr val="FF0000"/>
                </a:solidFill>
                <a:latin typeface="微軟正黑體" panose="020B0604030504040204" pitchFamily="34" charset="-120"/>
                <a:ea typeface="微軟正黑體" panose="020B0604030504040204" pitchFamily="34" charset="-120"/>
              </a:rPr>
              <a:t>新竹縣新</a:t>
            </a:r>
          </a:p>
        </p:txBody>
      </p:sp>
      <p:pic>
        <p:nvPicPr>
          <p:cNvPr id="8" name="圖片 7">
            <a:extLst>
              <a:ext uri="{FF2B5EF4-FFF2-40B4-BE49-F238E27FC236}">
                <a16:creationId xmlns:a16="http://schemas.microsoft.com/office/drawing/2014/main" id="{B4445DB4-8736-B2A4-DE53-9179FCF930E5}"/>
              </a:ext>
            </a:extLst>
          </p:cNvPr>
          <p:cNvPicPr>
            <a:picLocks noChangeAspect="1"/>
          </p:cNvPicPr>
          <p:nvPr/>
        </p:nvPicPr>
        <p:blipFill>
          <a:blip r:embed="rId3"/>
          <a:stretch>
            <a:fillRect/>
          </a:stretch>
        </p:blipFill>
        <p:spPr>
          <a:xfrm>
            <a:off x="4135942" y="2476132"/>
            <a:ext cx="1807658" cy="1371600"/>
          </a:xfrm>
          <a:prstGeom prst="rect">
            <a:avLst/>
          </a:prstGeom>
        </p:spPr>
      </p:pic>
      <mc:AlternateContent xmlns:mc="http://schemas.openxmlformats.org/markup-compatibility/2006" xmlns:p14="http://schemas.microsoft.com/office/powerpoint/2010/main">
        <mc:Choice Requires="p14">
          <p:contentPart p14:bwMode="auto" r:id="rId4">
            <p14:nvContentPartPr>
              <p14:cNvPr id="16" name="筆跡 15">
                <a:extLst>
                  <a:ext uri="{FF2B5EF4-FFF2-40B4-BE49-F238E27FC236}">
                    <a16:creationId xmlns:a16="http://schemas.microsoft.com/office/drawing/2014/main" id="{33751930-D288-2947-88B3-978B54E6DA6F}"/>
                  </a:ext>
                </a:extLst>
              </p14:cNvPr>
              <p14:cNvContentPartPr/>
              <p14:nvPr/>
            </p14:nvContentPartPr>
            <p14:xfrm>
              <a:off x="1555356" y="3242505"/>
              <a:ext cx="1800" cy="360"/>
            </p14:xfrm>
          </p:contentPart>
        </mc:Choice>
        <mc:Fallback xmlns="">
          <p:pic>
            <p:nvPicPr>
              <p:cNvPr id="16" name="筆跡 15">
                <a:extLst>
                  <a:ext uri="{FF2B5EF4-FFF2-40B4-BE49-F238E27FC236}">
                    <a16:creationId xmlns:a16="http://schemas.microsoft.com/office/drawing/2014/main" id="{33751930-D288-2947-88B3-978B54E6DA6F}"/>
                  </a:ext>
                </a:extLst>
              </p:cNvPr>
              <p:cNvPicPr/>
              <p:nvPr/>
            </p:nvPicPr>
            <p:blipFill>
              <a:blip r:embed="rId5"/>
              <a:stretch>
                <a:fillRect/>
              </a:stretch>
            </p:blipFill>
            <p:spPr>
              <a:xfrm>
                <a:off x="1537716" y="3224865"/>
                <a:ext cx="37440" cy="36000"/>
              </a:xfrm>
              <a:prstGeom prst="rect">
                <a:avLst/>
              </a:prstGeom>
            </p:spPr>
          </p:pic>
        </mc:Fallback>
      </mc:AlternateContent>
      <p:sp>
        <p:nvSpPr>
          <p:cNvPr id="22" name="文字方塊 21">
            <a:extLst>
              <a:ext uri="{FF2B5EF4-FFF2-40B4-BE49-F238E27FC236}">
                <a16:creationId xmlns:a16="http://schemas.microsoft.com/office/drawing/2014/main" id="{CEBC8817-1230-DF5C-C244-229B7B878884}"/>
              </a:ext>
            </a:extLst>
          </p:cNvPr>
          <p:cNvSpPr txBox="1"/>
          <p:nvPr/>
        </p:nvSpPr>
        <p:spPr>
          <a:xfrm>
            <a:off x="5943600" y="2388909"/>
            <a:ext cx="504618" cy="3785652"/>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豐店</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莊</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車貓</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營社</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家</a:t>
            </a:r>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23" name="文字方塊 22">
            <a:extLst>
              <a:ext uri="{FF2B5EF4-FFF2-40B4-BE49-F238E27FC236}">
                <a16:creationId xmlns:a16="http://schemas.microsoft.com/office/drawing/2014/main" id="{BD597E4A-AA52-D770-A201-9F1686FB9E89}"/>
              </a:ext>
            </a:extLst>
          </p:cNvPr>
          <p:cNvSpPr txBox="1"/>
          <p:nvPr/>
        </p:nvSpPr>
        <p:spPr>
          <a:xfrm>
            <a:off x="6386414" y="2362200"/>
            <a:ext cx="1081186" cy="3785652"/>
          </a:xfrm>
          <a:prstGeom prst="rect">
            <a:avLst/>
          </a:prstGeom>
          <a:noFill/>
        </p:spPr>
        <p:txBody>
          <a:bodyPr wrap="square" rtlCol="0">
            <a:spAutoFit/>
          </a:bodyPr>
          <a:lstStyle/>
          <a:p>
            <a:r>
              <a:rPr lang="en-US" altLang="zh-TW" sz="2400" b="1" dirty="0">
                <a:solidFill>
                  <a:srgbClr val="FFC000"/>
                </a:solidFill>
                <a:latin typeface="微軟正黑體" panose="020B0604030504040204" pitchFamily="34" charset="-120"/>
                <a:ea typeface="微軟正黑體" panose="020B0604030504040204" pitchFamily="34" charset="-120"/>
              </a:rPr>
              <a:t>67%</a:t>
            </a:r>
          </a:p>
          <a:p>
            <a:r>
              <a:rPr lang="en-US" altLang="zh-TW" sz="2400" b="1" dirty="0">
                <a:solidFill>
                  <a:srgbClr val="FFC000"/>
                </a:solidFill>
                <a:latin typeface="微軟正黑體" panose="020B0604030504040204" pitchFamily="34" charset="-120"/>
                <a:ea typeface="微軟正黑體" panose="020B0604030504040204" pitchFamily="34" charset="-120"/>
              </a:rPr>
              <a:t>3.2%</a:t>
            </a:r>
          </a:p>
          <a:p>
            <a:r>
              <a:rPr lang="en-US" altLang="zh-TW" sz="2400" b="1" dirty="0">
                <a:solidFill>
                  <a:srgbClr val="FFC000"/>
                </a:solidFill>
                <a:latin typeface="微軟正黑體" panose="020B0604030504040204" pitchFamily="34" charset="-120"/>
                <a:ea typeface="微軟正黑體" panose="020B0604030504040204" pitchFamily="34" charset="-120"/>
              </a:rPr>
              <a:t>4.1%</a:t>
            </a:r>
          </a:p>
          <a:p>
            <a:r>
              <a:rPr lang="en-US" altLang="zh-TW" sz="2400" b="1" dirty="0">
                <a:solidFill>
                  <a:srgbClr val="FFC000"/>
                </a:solidFill>
                <a:latin typeface="微軟正黑體" panose="020B0604030504040204" pitchFamily="34" charset="-120"/>
                <a:ea typeface="微軟正黑體" panose="020B0604030504040204" pitchFamily="34" charset="-120"/>
              </a:rPr>
              <a:t>0.05%</a:t>
            </a:r>
          </a:p>
          <a:p>
            <a:r>
              <a:rPr lang="en-US" altLang="zh-TW" sz="2400" b="1" dirty="0">
                <a:solidFill>
                  <a:srgbClr val="FFC000"/>
                </a:solidFill>
                <a:latin typeface="微軟正黑體" panose="020B0604030504040204" pitchFamily="34" charset="-120"/>
                <a:ea typeface="微軟正黑體" panose="020B0604030504040204" pitchFamily="34" charset="-120"/>
              </a:rPr>
              <a:t>0.01%</a:t>
            </a:r>
          </a:p>
          <a:p>
            <a:r>
              <a:rPr lang="en-US" altLang="zh-TW" sz="2400" b="1" dirty="0">
                <a:solidFill>
                  <a:srgbClr val="FFC000"/>
                </a:solidFill>
                <a:latin typeface="微軟正黑體" panose="020B0604030504040204" pitchFamily="34" charset="-120"/>
                <a:ea typeface="微軟正黑體" panose="020B0604030504040204" pitchFamily="34" charset="-120"/>
              </a:rPr>
              <a:t>20%</a:t>
            </a:r>
          </a:p>
          <a:p>
            <a:r>
              <a:rPr lang="en-US" altLang="zh-TW" sz="2400" b="1" dirty="0">
                <a:solidFill>
                  <a:srgbClr val="FFC000"/>
                </a:solidFill>
                <a:latin typeface="微軟正黑體" panose="020B0604030504040204" pitchFamily="34" charset="-120"/>
                <a:ea typeface="微軟正黑體" panose="020B0604030504040204" pitchFamily="34" charset="-120"/>
              </a:rPr>
              <a:t>5%</a:t>
            </a:r>
          </a:p>
          <a:p>
            <a:r>
              <a:rPr lang="en-US" altLang="zh-TW" sz="2400" b="1" dirty="0">
                <a:solidFill>
                  <a:srgbClr val="FFC000"/>
                </a:solidFill>
                <a:latin typeface="微軟正黑體" panose="020B0604030504040204" pitchFamily="34" charset="-120"/>
                <a:ea typeface="微軟正黑體" panose="020B0604030504040204" pitchFamily="34" charset="-120"/>
              </a:rPr>
              <a:t>5.2%</a:t>
            </a: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104819805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8077200" cy="5016758"/>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在機器學習出現前，將文字轉換成電腦能看得懂的</a:t>
            </a:r>
            <a:r>
              <a:rPr kumimoji="1" lang="zh-TW" altLang="en-US"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表徵</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是首要問題</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首先是</a:t>
            </a:r>
            <a:r>
              <a:rPr kumimoji="1" lang="en-US" altLang="zh-TW"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ASCII Code</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來表示英文</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不同語言有不同方法，例如繁體中文使用</a:t>
            </a:r>
            <a:r>
              <a:rPr kumimoji="1" lang="en-US" altLang="zh-TW"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BIG5</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，就是兩個</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ASCII</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的組合</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之後使用</a:t>
            </a:r>
            <a:r>
              <a:rPr kumimoji="1" lang="en-US" altLang="zh-TW"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UNICOD</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統一全世界的語言</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但這些方式都只是能</a:t>
            </a:r>
            <a:r>
              <a:rPr kumimoji="1" lang="zh-TW" altLang="en-US"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顯示</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文字，而非</a:t>
            </a:r>
            <a:r>
              <a:rPr kumimoji="1" lang="zh-TW" altLang="en-US"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處理</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文字</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這種方式稱</a:t>
            </a:r>
            <a:r>
              <a:rPr kumimoji="1" lang="en-US" altLang="zh-TW"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Label Encoding</a:t>
            </a: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將一個文字</a:t>
            </a:r>
            <a:r>
              <a:rPr kumimoji="1" lang="zh-TW" altLang="en-US"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對應</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到一組數字</a:t>
            </a:r>
            <a:r>
              <a:rPr kumimoji="1" lang="zh-TW" altLang="en-US"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標籤</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上</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02223"/>
            <a:ext cx="45720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在電腦中表示詞</a:t>
            </a:r>
          </a:p>
        </p:txBody>
      </p:sp>
    </p:spTree>
    <p:extLst>
      <p:ext uri="{BB962C8B-B14F-4D97-AF65-F5344CB8AC3E}">
        <p14:creationId xmlns:p14="http://schemas.microsoft.com/office/powerpoint/2010/main" val="2064313210"/>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生成式模型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120</a:t>
            </a:fld>
            <a:endParaRPr kumimoji="0" lang="en-US" dirty="0"/>
          </a:p>
        </p:txBody>
      </p:sp>
      <p:sp>
        <p:nvSpPr>
          <p:cNvPr id="2" name="文字方塊 1">
            <a:extLst>
              <a:ext uri="{FF2B5EF4-FFF2-40B4-BE49-F238E27FC236}">
                <a16:creationId xmlns:a16="http://schemas.microsoft.com/office/drawing/2014/main" id="{11505C45-BA1F-C6E9-ED1B-EC7352AD09AF}"/>
              </a:ext>
            </a:extLst>
          </p:cNvPr>
          <p:cNvSpPr txBox="1"/>
          <p:nvPr/>
        </p:nvSpPr>
        <p:spPr>
          <a:xfrm>
            <a:off x="342900" y="2931100"/>
            <a:ext cx="3581400" cy="830997"/>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明新科大在哪裏</a:t>
            </a:r>
            <a:r>
              <a:rPr lang="zh-TW" altLang="en-US" sz="2400" b="1" dirty="0">
                <a:solidFill>
                  <a:srgbClr val="FF0000"/>
                </a:solidFill>
                <a:latin typeface="微軟正黑體" panose="020B0604030504040204" pitchFamily="34" charset="-120"/>
                <a:ea typeface="微軟正黑體" panose="020B0604030504040204" pitchFamily="34" charset="-120"/>
              </a:rPr>
              <a:t>新竹縣新豐鄉新興路一號</a:t>
            </a:r>
          </a:p>
        </p:txBody>
      </p:sp>
      <p:pic>
        <p:nvPicPr>
          <p:cNvPr id="8" name="圖片 7">
            <a:extLst>
              <a:ext uri="{FF2B5EF4-FFF2-40B4-BE49-F238E27FC236}">
                <a16:creationId xmlns:a16="http://schemas.microsoft.com/office/drawing/2014/main" id="{B4445DB4-8736-B2A4-DE53-9179FCF930E5}"/>
              </a:ext>
            </a:extLst>
          </p:cNvPr>
          <p:cNvPicPr>
            <a:picLocks noChangeAspect="1"/>
          </p:cNvPicPr>
          <p:nvPr/>
        </p:nvPicPr>
        <p:blipFill>
          <a:blip r:embed="rId3"/>
          <a:stretch>
            <a:fillRect/>
          </a:stretch>
        </p:blipFill>
        <p:spPr>
          <a:xfrm>
            <a:off x="4135942" y="2476132"/>
            <a:ext cx="1807658" cy="1371600"/>
          </a:xfrm>
          <a:prstGeom prst="rect">
            <a:avLst/>
          </a:prstGeom>
        </p:spPr>
      </p:pic>
      <mc:AlternateContent xmlns:mc="http://schemas.openxmlformats.org/markup-compatibility/2006" xmlns:p14="http://schemas.microsoft.com/office/powerpoint/2010/main">
        <mc:Choice Requires="p14">
          <p:contentPart p14:bwMode="auto" r:id="rId4">
            <p14:nvContentPartPr>
              <p14:cNvPr id="16" name="筆跡 15">
                <a:extLst>
                  <a:ext uri="{FF2B5EF4-FFF2-40B4-BE49-F238E27FC236}">
                    <a16:creationId xmlns:a16="http://schemas.microsoft.com/office/drawing/2014/main" id="{33751930-D288-2947-88B3-978B54E6DA6F}"/>
                  </a:ext>
                </a:extLst>
              </p14:cNvPr>
              <p14:cNvContentPartPr/>
              <p14:nvPr/>
            </p14:nvContentPartPr>
            <p14:xfrm>
              <a:off x="1555356" y="3242505"/>
              <a:ext cx="1800" cy="360"/>
            </p14:xfrm>
          </p:contentPart>
        </mc:Choice>
        <mc:Fallback xmlns="">
          <p:pic>
            <p:nvPicPr>
              <p:cNvPr id="16" name="筆跡 15">
                <a:extLst>
                  <a:ext uri="{FF2B5EF4-FFF2-40B4-BE49-F238E27FC236}">
                    <a16:creationId xmlns:a16="http://schemas.microsoft.com/office/drawing/2014/main" id="{33751930-D288-2947-88B3-978B54E6DA6F}"/>
                  </a:ext>
                </a:extLst>
              </p:cNvPr>
              <p:cNvPicPr/>
              <p:nvPr/>
            </p:nvPicPr>
            <p:blipFill>
              <a:blip r:embed="rId5"/>
              <a:stretch>
                <a:fillRect/>
              </a:stretch>
            </p:blipFill>
            <p:spPr>
              <a:xfrm>
                <a:off x="1537716" y="3224865"/>
                <a:ext cx="37440" cy="36000"/>
              </a:xfrm>
              <a:prstGeom prst="rect">
                <a:avLst/>
              </a:prstGeom>
            </p:spPr>
          </p:pic>
        </mc:Fallback>
      </mc:AlternateContent>
      <p:sp>
        <p:nvSpPr>
          <p:cNvPr id="22" name="文字方塊 21">
            <a:extLst>
              <a:ext uri="{FF2B5EF4-FFF2-40B4-BE49-F238E27FC236}">
                <a16:creationId xmlns:a16="http://schemas.microsoft.com/office/drawing/2014/main" id="{CEBC8817-1230-DF5C-C244-229B7B878884}"/>
              </a:ext>
            </a:extLst>
          </p:cNvPr>
          <p:cNvSpPr txBox="1"/>
          <p:nvPr/>
        </p:nvSpPr>
        <p:spPr>
          <a:xfrm>
            <a:off x="5943600" y="2362200"/>
            <a:ext cx="914400" cy="3785652"/>
          </a:xfrm>
          <a:prstGeom prst="rect">
            <a:avLst/>
          </a:prstGeom>
          <a:noFill/>
        </p:spPr>
        <p:txBody>
          <a:bodyPr wrap="square" rtlCol="0">
            <a:spAutoFit/>
          </a:bodyPr>
          <a:lstStyle/>
          <a:p>
            <a:r>
              <a:rPr lang="en-US" altLang="zh-TW" sz="2400" b="1" dirty="0">
                <a:latin typeface="微軟正黑體" panose="020B0604030504040204" pitchFamily="34" charset="-120"/>
                <a:ea typeface="微軟正黑體" panose="020B0604030504040204" pitchFamily="34" charset="-120"/>
              </a:rPr>
              <a:t>[end]</a:t>
            </a:r>
          </a:p>
          <a:p>
            <a:r>
              <a:rPr lang="zh-TW" altLang="en-US" sz="2400" b="1" dirty="0">
                <a:latin typeface="微軟正黑體" panose="020B0604030504040204" pitchFamily="34" charset="-120"/>
                <a:ea typeface="微軟正黑體" panose="020B0604030504040204" pitchFamily="34" charset="-120"/>
              </a:rPr>
              <a:t>店</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莊</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車</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貓</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營</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社</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家</a:t>
            </a:r>
            <a:endParaRPr lang="en-US" altLang="zh-TW" sz="2400" b="1" dirty="0">
              <a:latin typeface="微軟正黑體" panose="020B0604030504040204" pitchFamily="34" charset="-120"/>
              <a:ea typeface="微軟正黑體" panose="020B0604030504040204" pitchFamily="34" charset="-120"/>
            </a:endParaRP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23" name="文字方塊 22">
            <a:extLst>
              <a:ext uri="{FF2B5EF4-FFF2-40B4-BE49-F238E27FC236}">
                <a16:creationId xmlns:a16="http://schemas.microsoft.com/office/drawing/2014/main" id="{BD597E4A-AA52-D770-A201-9F1686FB9E89}"/>
              </a:ext>
            </a:extLst>
          </p:cNvPr>
          <p:cNvSpPr txBox="1"/>
          <p:nvPr/>
        </p:nvSpPr>
        <p:spPr>
          <a:xfrm>
            <a:off x="6767414" y="2362200"/>
            <a:ext cx="1081186" cy="3785652"/>
          </a:xfrm>
          <a:prstGeom prst="rect">
            <a:avLst/>
          </a:prstGeom>
          <a:noFill/>
        </p:spPr>
        <p:txBody>
          <a:bodyPr wrap="square" rtlCol="0">
            <a:spAutoFit/>
          </a:bodyPr>
          <a:lstStyle/>
          <a:p>
            <a:r>
              <a:rPr lang="en-US" altLang="zh-TW" sz="2400" b="1" dirty="0">
                <a:solidFill>
                  <a:srgbClr val="FFC000"/>
                </a:solidFill>
                <a:latin typeface="微軟正黑體" panose="020B0604030504040204" pitchFamily="34" charset="-120"/>
                <a:ea typeface="微軟正黑體" panose="020B0604030504040204" pitchFamily="34" charset="-120"/>
              </a:rPr>
              <a:t>67%</a:t>
            </a:r>
          </a:p>
          <a:p>
            <a:r>
              <a:rPr lang="en-US" altLang="zh-TW" sz="2400" b="1" dirty="0">
                <a:solidFill>
                  <a:srgbClr val="FFC000"/>
                </a:solidFill>
                <a:latin typeface="微軟正黑體" panose="020B0604030504040204" pitchFamily="34" charset="-120"/>
                <a:ea typeface="微軟正黑體" panose="020B0604030504040204" pitchFamily="34" charset="-120"/>
              </a:rPr>
              <a:t>3.2%</a:t>
            </a:r>
          </a:p>
          <a:p>
            <a:r>
              <a:rPr lang="en-US" altLang="zh-TW" sz="2400" b="1" dirty="0">
                <a:solidFill>
                  <a:srgbClr val="FFC000"/>
                </a:solidFill>
                <a:latin typeface="微軟正黑體" panose="020B0604030504040204" pitchFamily="34" charset="-120"/>
                <a:ea typeface="微軟正黑體" panose="020B0604030504040204" pitchFamily="34" charset="-120"/>
              </a:rPr>
              <a:t>4.1%</a:t>
            </a:r>
          </a:p>
          <a:p>
            <a:r>
              <a:rPr lang="en-US" altLang="zh-TW" sz="2400" b="1" dirty="0">
                <a:solidFill>
                  <a:srgbClr val="FFC000"/>
                </a:solidFill>
                <a:latin typeface="微軟正黑體" panose="020B0604030504040204" pitchFamily="34" charset="-120"/>
                <a:ea typeface="微軟正黑體" panose="020B0604030504040204" pitchFamily="34" charset="-120"/>
              </a:rPr>
              <a:t>0.05%</a:t>
            </a:r>
          </a:p>
          <a:p>
            <a:r>
              <a:rPr lang="en-US" altLang="zh-TW" sz="2400" b="1" dirty="0">
                <a:solidFill>
                  <a:srgbClr val="FFC000"/>
                </a:solidFill>
                <a:latin typeface="微軟正黑體" panose="020B0604030504040204" pitchFamily="34" charset="-120"/>
                <a:ea typeface="微軟正黑體" panose="020B0604030504040204" pitchFamily="34" charset="-120"/>
              </a:rPr>
              <a:t>0.01%</a:t>
            </a:r>
          </a:p>
          <a:p>
            <a:r>
              <a:rPr lang="en-US" altLang="zh-TW" sz="2400" b="1" dirty="0">
                <a:solidFill>
                  <a:srgbClr val="FFC000"/>
                </a:solidFill>
                <a:latin typeface="微軟正黑體" panose="020B0604030504040204" pitchFamily="34" charset="-120"/>
                <a:ea typeface="微軟正黑體" panose="020B0604030504040204" pitchFamily="34" charset="-120"/>
              </a:rPr>
              <a:t>20%</a:t>
            </a:r>
          </a:p>
          <a:p>
            <a:r>
              <a:rPr lang="en-US" altLang="zh-TW" sz="2400" b="1" dirty="0">
                <a:solidFill>
                  <a:srgbClr val="FFC000"/>
                </a:solidFill>
                <a:latin typeface="微軟正黑體" panose="020B0604030504040204" pitchFamily="34" charset="-120"/>
                <a:ea typeface="微軟正黑體" panose="020B0604030504040204" pitchFamily="34" charset="-120"/>
              </a:rPr>
              <a:t>5%</a:t>
            </a:r>
          </a:p>
          <a:p>
            <a:r>
              <a:rPr lang="en-US" altLang="zh-TW" sz="2400" b="1" dirty="0">
                <a:solidFill>
                  <a:srgbClr val="FFC000"/>
                </a:solidFill>
                <a:latin typeface="微軟正黑體" panose="020B0604030504040204" pitchFamily="34" charset="-120"/>
                <a:ea typeface="微軟正黑體" panose="020B0604030504040204" pitchFamily="34" charset="-120"/>
              </a:rPr>
              <a:t>5.2%</a:t>
            </a: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3061920342"/>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828800" y="228600"/>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LLM</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的預訓練</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微調</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121</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762000" y="1447800"/>
            <a:ext cx="8229600" cy="584775"/>
          </a:xfrm>
          <a:prstGeom prst="rect">
            <a:avLst/>
          </a:prstGeom>
          <a:noFill/>
        </p:spPr>
        <p:txBody>
          <a:bodyPr wrap="square">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期待</a:t>
            </a:r>
            <a:r>
              <a:rPr lang="en-US" altLang="zh-TW" sz="3200" b="0" i="0" dirty="0">
                <a:effectLst/>
                <a:latin typeface="微軟正黑體" panose="020B0604030504040204" pitchFamily="34" charset="-120"/>
                <a:ea typeface="微軟正黑體" panose="020B0604030504040204" pitchFamily="34" charset="-120"/>
              </a:rPr>
              <a:t>LLM</a:t>
            </a:r>
            <a:r>
              <a:rPr lang="zh-TW" altLang="en-US" sz="3200" b="0" i="0" dirty="0">
                <a:effectLst/>
                <a:latin typeface="微軟正黑體" panose="020B0604030504040204" pitchFamily="34" charset="-120"/>
                <a:ea typeface="微軟正黑體" panose="020B0604030504040204" pitchFamily="34" charset="-120"/>
              </a:rPr>
              <a:t>能解決特定的</a:t>
            </a:r>
            <a:r>
              <a:rPr lang="en-US" altLang="zh-TW" sz="3200" b="0" i="0" dirty="0">
                <a:effectLst/>
                <a:latin typeface="微軟正黑體" panose="020B0604030504040204" pitchFamily="34" charset="-120"/>
                <a:ea typeface="微軟正黑體" panose="020B0604030504040204" pitchFamily="34" charset="-120"/>
              </a:rPr>
              <a:t>NLP</a:t>
            </a:r>
            <a:r>
              <a:rPr lang="zh-TW" altLang="en-US" sz="3200" b="0" i="0" dirty="0">
                <a:effectLst/>
                <a:latin typeface="微軟正黑體" panose="020B0604030504040204" pitchFamily="34" charset="-120"/>
                <a:ea typeface="微軟正黑體" panose="020B0604030504040204" pitchFamily="34" charset="-120"/>
              </a:rPr>
              <a:t>任務</a:t>
            </a:r>
            <a:endParaRPr lang="en-US" altLang="zh-TW" sz="3200" dirty="0">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F019A097-6F6A-D8C5-4E2B-8132A630E4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2616373"/>
            <a:ext cx="7010400" cy="3942987"/>
          </a:xfrm>
          <a:prstGeom prst="rect">
            <a:avLst/>
          </a:prstGeom>
        </p:spPr>
      </p:pic>
    </p:spTree>
    <p:extLst>
      <p:ext uri="{BB962C8B-B14F-4D97-AF65-F5344CB8AC3E}">
        <p14:creationId xmlns:p14="http://schemas.microsoft.com/office/powerpoint/2010/main" val="2316851168"/>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828800" y="228600"/>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LLM</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的預訓練</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微調</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122</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533400" y="1379516"/>
            <a:ext cx="8229600" cy="584775"/>
          </a:xfrm>
          <a:prstGeom prst="rect">
            <a:avLst/>
          </a:prstGeom>
          <a:noFill/>
        </p:spPr>
        <p:txBody>
          <a:bodyPr wrap="square">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成為專才的好處就是在特定任務上表現好</a:t>
            </a:r>
            <a:endParaRPr lang="en-US" altLang="zh-TW" sz="3200" dirty="0">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ABCD9169-29C0-8B06-20D4-5CF5192445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2276573"/>
            <a:ext cx="7543800" cy="4242997"/>
          </a:xfrm>
          <a:prstGeom prst="rect">
            <a:avLst/>
          </a:prstGeom>
        </p:spPr>
      </p:pic>
    </p:spTree>
    <p:extLst>
      <p:ext uri="{BB962C8B-B14F-4D97-AF65-F5344CB8AC3E}">
        <p14:creationId xmlns:p14="http://schemas.microsoft.com/office/powerpoint/2010/main" val="3126699773"/>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828800" y="228600"/>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LLM</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的預訓練</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微調</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123</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533400" y="1379516"/>
            <a:ext cx="8229600" cy="1077218"/>
          </a:xfrm>
          <a:prstGeom prst="rect">
            <a:avLst/>
          </a:prstGeom>
          <a:noFill/>
        </p:spPr>
        <p:txBody>
          <a:bodyPr wrap="square">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成為專才需要對模型改造</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例如</a:t>
            </a:r>
            <a:r>
              <a:rPr lang="en-US" altLang="zh-TW" sz="3200" dirty="0">
                <a:latin typeface="微軟正黑體" panose="020B0604030504040204" pitchFamily="34" charset="-120"/>
                <a:ea typeface="微軟正黑體" panose="020B0604030504040204" pitchFamily="34" charset="-120"/>
              </a:rPr>
              <a:t>BERT</a:t>
            </a:r>
            <a:r>
              <a:rPr lang="zh-TW" altLang="en-US" sz="3200" dirty="0">
                <a:latin typeface="微軟正黑體" panose="020B0604030504040204" pitchFamily="34" charset="-120"/>
                <a:ea typeface="微軟正黑體" panose="020B0604030504040204" pitchFamily="34" charset="-120"/>
              </a:rPr>
              <a:t>是</a:t>
            </a:r>
            <a:r>
              <a:rPr lang="en-US" altLang="zh-TW" sz="3200" dirty="0">
                <a:latin typeface="微軟正黑體" panose="020B0604030504040204" pitchFamily="34" charset="-120"/>
                <a:ea typeface="微軟正黑體" panose="020B0604030504040204" pitchFamily="34" charset="-120"/>
              </a:rPr>
              <a:t>NLU</a:t>
            </a:r>
            <a:r>
              <a:rPr lang="zh-TW" altLang="en-US" sz="3200" dirty="0">
                <a:latin typeface="微軟正黑體" panose="020B0604030504040204" pitchFamily="34" charset="-120"/>
                <a:ea typeface="微軟正黑體" panose="020B0604030504040204" pitchFamily="34" charset="-120"/>
              </a:rPr>
              <a:t>，無法生成，需要改造</a:t>
            </a:r>
            <a:endParaRPr lang="en-US" altLang="zh-TW" sz="3200" dirty="0">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F25A78BD-70EE-3CCB-5167-A95269A86E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2588851"/>
            <a:ext cx="7162800" cy="4028704"/>
          </a:xfrm>
          <a:prstGeom prst="rect">
            <a:avLst/>
          </a:prstGeom>
        </p:spPr>
      </p:pic>
    </p:spTree>
    <p:extLst>
      <p:ext uri="{BB962C8B-B14F-4D97-AF65-F5344CB8AC3E}">
        <p14:creationId xmlns:p14="http://schemas.microsoft.com/office/powerpoint/2010/main" val="4185270578"/>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828800" y="228600"/>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LLM</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的預訓練</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微調</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124</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533400" y="1379516"/>
            <a:ext cx="8229600" cy="1077218"/>
          </a:xfrm>
          <a:prstGeom prst="rect">
            <a:avLst/>
          </a:prstGeom>
          <a:noFill/>
        </p:spPr>
        <p:txBody>
          <a:bodyPr wrap="square">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需調整</a:t>
            </a:r>
            <a:r>
              <a:rPr lang="en-US" altLang="zh-TW" sz="3200" b="0" i="0" dirty="0">
                <a:effectLst/>
                <a:latin typeface="微軟正黑體" panose="020B0604030504040204" pitchFamily="34" charset="-120"/>
                <a:ea typeface="微軟正黑體" panose="020B0604030504040204" pitchFamily="34" charset="-120"/>
              </a:rPr>
              <a:t>LLM</a:t>
            </a:r>
            <a:r>
              <a:rPr lang="zh-TW" altLang="en-US" sz="3200" b="0" i="0" dirty="0">
                <a:effectLst/>
                <a:latin typeface="微軟正黑體" panose="020B0604030504040204" pitchFamily="34" charset="-120"/>
                <a:ea typeface="微軟正黑體" panose="020B0604030504040204" pitchFamily="34" charset="-120"/>
              </a:rPr>
              <a:t>的參數，使用</a:t>
            </a:r>
            <a:r>
              <a:rPr lang="en-US" altLang="zh-TW" sz="3200" b="0" i="0" dirty="0">
                <a:effectLst/>
                <a:latin typeface="微軟正黑體" panose="020B0604030504040204" pitchFamily="34" charset="-120"/>
                <a:ea typeface="微軟正黑體" panose="020B0604030504040204" pitchFamily="34" charset="-120"/>
              </a:rPr>
              <a:t>PLM</a:t>
            </a:r>
            <a:r>
              <a:rPr lang="zh-TW" altLang="en-US" sz="3200" b="0" i="0" dirty="0">
                <a:effectLst/>
                <a:latin typeface="微軟正黑體" panose="020B0604030504040204" pitchFamily="34" charset="-120"/>
                <a:ea typeface="微軟正黑體" panose="020B0604030504040204" pitchFamily="34" charset="-120"/>
              </a:rPr>
              <a:t>參數初始化</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再用較小量的</a:t>
            </a:r>
            <a:r>
              <a:rPr lang="en-US" altLang="zh-TW" sz="3200" dirty="0">
                <a:latin typeface="微軟正黑體" panose="020B0604030504040204" pitchFamily="34" charset="-120"/>
                <a:ea typeface="微軟正黑體" panose="020B0604030504040204" pitchFamily="34" charset="-120"/>
              </a:rPr>
              <a:t>labelled</a:t>
            </a:r>
            <a:r>
              <a:rPr lang="zh-TW" altLang="en-US" sz="3200" dirty="0">
                <a:latin typeface="微軟正黑體" panose="020B0604030504040204" pitchFamily="34" charset="-120"/>
                <a:ea typeface="微軟正黑體" panose="020B0604030504040204" pitchFamily="34" charset="-120"/>
              </a:rPr>
              <a:t>資料更新參數</a:t>
            </a:r>
            <a:endParaRPr lang="en-US" altLang="zh-TW" sz="3200" dirty="0">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005B6340-9A7E-7DA8-B672-12795D1B3F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2559083"/>
            <a:ext cx="7162800" cy="4028704"/>
          </a:xfrm>
          <a:prstGeom prst="rect">
            <a:avLst/>
          </a:prstGeom>
        </p:spPr>
      </p:pic>
    </p:spTree>
    <p:extLst>
      <p:ext uri="{BB962C8B-B14F-4D97-AF65-F5344CB8AC3E}">
        <p14:creationId xmlns:p14="http://schemas.microsoft.com/office/powerpoint/2010/main" val="595729802"/>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828800" y="228600"/>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LLM</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的預訓練</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微調</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125</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533400" y="1379516"/>
            <a:ext cx="8229600" cy="1077218"/>
          </a:xfrm>
          <a:prstGeom prst="rect">
            <a:avLst/>
          </a:prstGeom>
          <a:noFill/>
        </p:spPr>
        <p:txBody>
          <a:bodyPr wrap="square">
            <a:spAutoFit/>
          </a:bodyPr>
          <a:lstStyle/>
          <a:p>
            <a:pPr marL="457200" indent="-457200" algn="l">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加入一個</a:t>
            </a:r>
            <a:r>
              <a:rPr lang="en-US" altLang="zh-TW" sz="3200" dirty="0">
                <a:latin typeface="微軟正黑體" panose="020B0604030504040204" pitchFamily="34" charset="-120"/>
                <a:ea typeface="微軟正黑體" panose="020B0604030504040204" pitchFamily="34" charset="-120"/>
              </a:rPr>
              <a:t>Adapter</a:t>
            </a:r>
            <a:r>
              <a:rPr lang="zh-TW" altLang="en-US" sz="3200" dirty="0">
                <a:latin typeface="微軟正黑體" panose="020B0604030504040204" pitchFamily="34" charset="-120"/>
                <a:ea typeface="微軟正黑體" panose="020B0604030504040204" pitchFamily="34" charset="-120"/>
              </a:rPr>
              <a:t>，比</a:t>
            </a:r>
            <a:r>
              <a:rPr lang="en-US" altLang="zh-TW" sz="3200" dirty="0">
                <a:latin typeface="微軟正黑體" panose="020B0604030504040204" pitchFamily="34" charset="-120"/>
                <a:ea typeface="微軟正黑體" panose="020B0604030504040204" pitchFamily="34" charset="-120"/>
              </a:rPr>
              <a:t>PLM</a:t>
            </a:r>
            <a:r>
              <a:rPr lang="zh-TW" altLang="en-US" sz="3200" dirty="0">
                <a:latin typeface="微軟正黑體" panose="020B0604030504040204" pitchFamily="34" charset="-120"/>
                <a:ea typeface="微軟正黑體" panose="020B0604030504040204" pitchFamily="34" charset="-120"/>
              </a:rPr>
              <a:t>小很多</a:t>
            </a:r>
            <a:endParaRPr lang="en-US" altLang="zh-TW" sz="3200" dirty="0">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用</a:t>
            </a:r>
            <a:r>
              <a:rPr lang="en-US" altLang="zh-TW" sz="3200" dirty="0">
                <a:latin typeface="微軟正黑體" panose="020B0604030504040204" pitchFamily="34" charset="-120"/>
                <a:ea typeface="微軟正黑體" panose="020B0604030504040204" pitchFamily="34" charset="-120"/>
              </a:rPr>
              <a:t>labelled</a:t>
            </a:r>
            <a:r>
              <a:rPr lang="zh-TW" altLang="en-US" sz="3200" dirty="0">
                <a:latin typeface="微軟正黑體" panose="020B0604030504040204" pitchFamily="34" charset="-120"/>
                <a:ea typeface="微軟正黑體" panose="020B0604030504040204" pitchFamily="34" charset="-120"/>
              </a:rPr>
              <a:t>資料更新</a:t>
            </a:r>
            <a:r>
              <a:rPr lang="en-US" altLang="zh-TW" sz="3200" dirty="0">
                <a:latin typeface="微軟正黑體" panose="020B0604030504040204" pitchFamily="34" charset="-120"/>
                <a:ea typeface="微軟正黑體" panose="020B0604030504040204" pitchFamily="34" charset="-120"/>
              </a:rPr>
              <a:t>Adapter</a:t>
            </a:r>
            <a:r>
              <a:rPr lang="zh-TW" altLang="en-US" sz="3200" dirty="0">
                <a:latin typeface="微軟正黑體" panose="020B0604030504040204" pitchFamily="34" charset="-120"/>
                <a:ea typeface="微軟正黑體" panose="020B0604030504040204" pitchFamily="34" charset="-120"/>
              </a:rPr>
              <a:t>即可</a:t>
            </a:r>
            <a:endParaRPr lang="en-US" altLang="zh-TW" sz="3200" dirty="0">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47CFDDD4-F755-5DE8-EF67-BC5F458F4D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5875" y="2616373"/>
            <a:ext cx="7010400" cy="3942987"/>
          </a:xfrm>
          <a:prstGeom prst="rect">
            <a:avLst/>
          </a:prstGeom>
        </p:spPr>
      </p:pic>
    </p:spTree>
    <p:extLst>
      <p:ext uri="{BB962C8B-B14F-4D97-AF65-F5344CB8AC3E}">
        <p14:creationId xmlns:p14="http://schemas.microsoft.com/office/powerpoint/2010/main" val="2070107341"/>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828800" y="228600"/>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LLM</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的預訓練</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微調</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126</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533400" y="1379516"/>
            <a:ext cx="8229600" cy="584775"/>
          </a:xfrm>
          <a:prstGeom prst="rect">
            <a:avLst/>
          </a:prstGeom>
          <a:noFill/>
        </p:spPr>
        <p:txBody>
          <a:bodyPr wrap="square">
            <a:spAutoFit/>
          </a:bodyPr>
          <a:lstStyle/>
          <a:p>
            <a:pPr marL="457200" indent="-457200" algn="l">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目前最可行的是</a:t>
            </a:r>
            <a:r>
              <a:rPr lang="en-US" altLang="zh-TW" sz="3200" dirty="0">
                <a:latin typeface="微軟正黑體" panose="020B0604030504040204" pitchFamily="34" charset="-120"/>
                <a:ea typeface="微軟正黑體" panose="020B0604030504040204" pitchFamily="34" charset="-120"/>
              </a:rPr>
              <a:t>LORA</a:t>
            </a:r>
            <a:r>
              <a:rPr lang="zh-TW" altLang="en-US" sz="3200" dirty="0">
                <a:latin typeface="微軟正黑體" panose="020B0604030504040204" pitchFamily="34" charset="-120"/>
                <a:ea typeface="微軟正黑體" panose="020B0604030504040204" pitchFamily="34" charset="-120"/>
              </a:rPr>
              <a:t>或</a:t>
            </a:r>
            <a:r>
              <a:rPr lang="en-US" altLang="zh-TW" sz="3200" dirty="0">
                <a:latin typeface="微軟正黑體" panose="020B0604030504040204" pitchFamily="34" charset="-120"/>
                <a:ea typeface="微軟正黑體" panose="020B0604030504040204" pitchFamily="34" charset="-120"/>
              </a:rPr>
              <a:t>QLORA</a:t>
            </a:r>
          </a:p>
        </p:txBody>
      </p:sp>
      <p:pic>
        <p:nvPicPr>
          <p:cNvPr id="8" name="圖片 7">
            <a:extLst>
              <a:ext uri="{FF2B5EF4-FFF2-40B4-BE49-F238E27FC236}">
                <a16:creationId xmlns:a16="http://schemas.microsoft.com/office/drawing/2014/main" id="{D18CFD73-F181-3A78-8495-5BE370F7A0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 y="2043534"/>
            <a:ext cx="8153400" cy="4585866"/>
          </a:xfrm>
          <a:prstGeom prst="rect">
            <a:avLst/>
          </a:prstGeom>
        </p:spPr>
      </p:pic>
    </p:spTree>
    <p:extLst>
      <p:ext uri="{BB962C8B-B14F-4D97-AF65-F5344CB8AC3E}">
        <p14:creationId xmlns:p14="http://schemas.microsoft.com/office/powerpoint/2010/main" val="2278225097"/>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828800" y="228600"/>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LLM</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的預訓練</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微調</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127</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313960"/>
            <a:ext cx="8229600" cy="1077218"/>
          </a:xfrm>
          <a:prstGeom prst="rect">
            <a:avLst/>
          </a:prstGeom>
          <a:noFill/>
        </p:spPr>
        <p:txBody>
          <a:bodyPr wrap="square">
            <a:spAutoFit/>
          </a:bodyPr>
          <a:lstStyle/>
          <a:p>
            <a:pPr marL="457200" indent="-457200" algn="l">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只存一個</a:t>
            </a:r>
            <a:r>
              <a:rPr lang="en-US" altLang="zh-TW" sz="3200" dirty="0">
                <a:latin typeface="微軟正黑體" panose="020B0604030504040204" pitchFamily="34" charset="-120"/>
                <a:ea typeface="微軟正黑體" panose="020B0604030504040204" pitchFamily="34" charset="-120"/>
              </a:rPr>
              <a:t>LLM</a:t>
            </a:r>
            <a:r>
              <a:rPr lang="zh-TW" altLang="en-US" sz="3200" dirty="0">
                <a:latin typeface="微軟正黑體" panose="020B0604030504040204" pitchFamily="34" charset="-120"/>
                <a:ea typeface="微軟正黑體" panose="020B0604030504040204" pitchFamily="34" charset="-120"/>
              </a:rPr>
              <a:t>和</a:t>
            </a:r>
            <a:r>
              <a:rPr lang="en-US" altLang="zh-TW" sz="3200" dirty="0">
                <a:latin typeface="微軟正黑體" panose="020B0604030504040204" pitchFamily="34" charset="-120"/>
                <a:ea typeface="微軟正黑體" panose="020B0604030504040204" pitchFamily="34" charset="-120"/>
              </a:rPr>
              <a:t>Adapter</a:t>
            </a:r>
            <a:r>
              <a:rPr lang="zh-TW" altLang="en-US" sz="3200" dirty="0">
                <a:latin typeface="微軟正黑體" panose="020B0604030504040204" pitchFamily="34" charset="-120"/>
                <a:ea typeface="微軟正黑體" panose="020B0604030504040204" pitchFamily="34" charset="-120"/>
              </a:rPr>
              <a:t>的模型為專才</a:t>
            </a:r>
            <a:endParaRPr lang="en-US" altLang="zh-TW" sz="3200" dirty="0">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en-US" altLang="zh-TW" sz="3200" dirty="0" err="1">
                <a:latin typeface="微軟正黑體" panose="020B0604030504040204" pitchFamily="34" charset="-120"/>
                <a:ea typeface="微軟正黑體" panose="020B0604030504040204" pitchFamily="34" charset="-120"/>
              </a:rPr>
              <a:t>Huggingface</a:t>
            </a:r>
            <a:r>
              <a:rPr lang="zh-TW" altLang="en-US" sz="3200" dirty="0">
                <a:latin typeface="微軟正黑體" panose="020B0604030504040204" pitchFamily="34" charset="-120"/>
                <a:ea typeface="微軟正黑體" panose="020B0604030504040204" pitchFamily="34" charset="-120"/>
              </a:rPr>
              <a:t>的</a:t>
            </a:r>
            <a:r>
              <a:rPr lang="en-US" altLang="zh-TW" sz="3200" dirty="0">
                <a:latin typeface="微軟正黑體" panose="020B0604030504040204" pitchFamily="34" charset="-120"/>
                <a:ea typeface="微軟正黑體" panose="020B0604030504040204" pitchFamily="34" charset="-120"/>
              </a:rPr>
              <a:t>PEFT</a:t>
            </a:r>
            <a:r>
              <a:rPr lang="zh-TW" altLang="en-US" sz="3200" dirty="0">
                <a:latin typeface="微軟正黑體" panose="020B0604030504040204" pitchFamily="34" charset="-120"/>
                <a:ea typeface="微軟正黑體" panose="020B0604030504040204" pitchFamily="34" charset="-120"/>
              </a:rPr>
              <a:t>函數庫</a:t>
            </a:r>
            <a:endParaRPr lang="en-US" altLang="zh-TW" sz="3200" dirty="0">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A601A7E2-30F2-E796-16B1-F38692FE08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2590800"/>
            <a:ext cx="6972300" cy="3921558"/>
          </a:xfrm>
          <a:prstGeom prst="rect">
            <a:avLst/>
          </a:prstGeom>
        </p:spPr>
      </p:pic>
    </p:spTree>
    <p:extLst>
      <p:ext uri="{BB962C8B-B14F-4D97-AF65-F5344CB8AC3E}">
        <p14:creationId xmlns:p14="http://schemas.microsoft.com/office/powerpoint/2010/main" val="3378174342"/>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209800" y="212914"/>
            <a:ext cx="47244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LLM</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從生成進化</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128</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762000" y="1447800"/>
            <a:ext cx="8229600" cy="584775"/>
          </a:xfrm>
          <a:prstGeom prst="rect">
            <a:avLst/>
          </a:prstGeom>
          <a:noFill/>
        </p:spPr>
        <p:txBody>
          <a:bodyPr wrap="square">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另一種是期待</a:t>
            </a:r>
            <a:r>
              <a:rPr lang="en-US" altLang="zh-TW" sz="3200" b="0" i="0" dirty="0">
                <a:effectLst/>
                <a:latin typeface="微軟正黑體" panose="020B0604030504040204" pitchFamily="34" charset="-120"/>
                <a:ea typeface="微軟正黑體" panose="020B0604030504040204" pitchFamily="34" charset="-120"/>
              </a:rPr>
              <a:t>LLM</a:t>
            </a:r>
            <a:r>
              <a:rPr lang="zh-TW" altLang="en-US" sz="3200" b="0" i="0" dirty="0">
                <a:effectLst/>
                <a:latin typeface="微軟正黑體" panose="020B0604030504040204" pitchFamily="34" charset="-120"/>
                <a:ea typeface="微軟正黑體" panose="020B0604030504040204" pitchFamily="34" charset="-120"/>
              </a:rPr>
              <a:t>什麼都會，不同指令</a:t>
            </a:r>
            <a:endParaRPr lang="en-US" altLang="zh-TW" sz="3200" dirty="0">
              <a:latin typeface="微軟正黑體" panose="020B0604030504040204" pitchFamily="34" charset="-120"/>
              <a:ea typeface="微軟正黑體" panose="020B0604030504040204" pitchFamily="34" charset="-120"/>
            </a:endParaRPr>
          </a:p>
        </p:txBody>
      </p:sp>
      <p:pic>
        <p:nvPicPr>
          <p:cNvPr id="10" name="圖片 9">
            <a:extLst>
              <a:ext uri="{FF2B5EF4-FFF2-40B4-BE49-F238E27FC236}">
                <a16:creationId xmlns:a16="http://schemas.microsoft.com/office/drawing/2014/main" id="{4C86F2FB-7C64-0ED5-D161-AC91A41F05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995" y="2420036"/>
            <a:ext cx="7391400" cy="4157280"/>
          </a:xfrm>
          <a:prstGeom prst="rect">
            <a:avLst/>
          </a:prstGeom>
        </p:spPr>
      </p:pic>
    </p:spTree>
    <p:extLst>
      <p:ext uri="{BB962C8B-B14F-4D97-AF65-F5344CB8AC3E}">
        <p14:creationId xmlns:p14="http://schemas.microsoft.com/office/powerpoint/2010/main" val="3616846425"/>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828800" y="228600"/>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LLM</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從生成進化</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129</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762000" y="1447800"/>
            <a:ext cx="8229600" cy="584775"/>
          </a:xfrm>
          <a:prstGeom prst="rect">
            <a:avLst/>
          </a:prstGeom>
          <a:noFill/>
        </p:spPr>
        <p:txBody>
          <a:bodyPr wrap="square">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通才的好處就是不用重新訓練或寫程式</a:t>
            </a:r>
            <a:endParaRPr lang="en-US" altLang="zh-TW" sz="3200" dirty="0">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A54EAC14-46B9-4118-3F6D-68562F2DA3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438400"/>
            <a:ext cx="7162800" cy="4028704"/>
          </a:xfrm>
          <a:prstGeom prst="rect">
            <a:avLst/>
          </a:prstGeom>
        </p:spPr>
      </p:pic>
    </p:spTree>
    <p:extLst>
      <p:ext uri="{BB962C8B-B14F-4D97-AF65-F5344CB8AC3E}">
        <p14:creationId xmlns:p14="http://schemas.microsoft.com/office/powerpoint/2010/main" val="46395510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513744"/>
            <a:ext cx="8077200" cy="4524315"/>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之後常見於影像的深度學習，如物件辨識，「貓」是</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0</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，「狗」是</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，「馬」是</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a:t>
            </a:r>
          </a:p>
          <a:p>
            <a:pPr marL="361950" indent="-361950">
              <a:buFont typeface="Arial" panose="020B0604020202020204" pitchFamily="34" charset="0"/>
              <a:buChar char="•"/>
            </a:pP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label</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之間無特定關係，只是單純將物件轉成電腦中的數字</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但用在</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NLP</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中，文字具有意義，數字</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label</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會有大小之分，如</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K</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比</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小，但在某些象限中，</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king &gt; servant</a:t>
            </a: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文字又可以排列組合產生新的意義</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無法表達文字之間的相似性</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133600" y="3048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Label Encoding</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856078397"/>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828800" y="228600"/>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LLM</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從生成進化</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130</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762000" y="1447800"/>
            <a:ext cx="8229600" cy="584775"/>
          </a:xfrm>
          <a:prstGeom prst="rect">
            <a:avLst/>
          </a:prstGeom>
          <a:noFill/>
        </p:spPr>
        <p:txBody>
          <a:bodyPr wrap="square">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通才的好處就是不用重新訓練或寫程式</a:t>
            </a:r>
            <a:endParaRPr lang="en-US" altLang="zh-TW" sz="3200" dirty="0">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A54EAC14-46B9-4118-3F6D-68562F2DA3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438400"/>
            <a:ext cx="7162800" cy="4028704"/>
          </a:xfrm>
          <a:prstGeom prst="rect">
            <a:avLst/>
          </a:prstGeom>
        </p:spPr>
      </p:pic>
    </p:spTree>
    <p:extLst>
      <p:ext uri="{BB962C8B-B14F-4D97-AF65-F5344CB8AC3E}">
        <p14:creationId xmlns:p14="http://schemas.microsoft.com/office/powerpoint/2010/main" val="4292509096"/>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228600"/>
            <a:ext cx="59626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LLM</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從生成進化</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131</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8229600" cy="4031873"/>
          </a:xfrm>
          <a:prstGeom prst="rect">
            <a:avLst/>
          </a:prstGeom>
          <a:noFill/>
        </p:spPr>
        <p:txBody>
          <a:bodyPr wrap="square">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不再是隨機生成下一個</a:t>
            </a:r>
            <a:r>
              <a:rPr lang="en-US" altLang="zh-TW" sz="3200" b="0" i="0" dirty="0">
                <a:effectLst/>
                <a:latin typeface="微軟正黑體" panose="020B0604030504040204" pitchFamily="34" charset="-120"/>
                <a:ea typeface="微軟正黑體" panose="020B0604030504040204" pitchFamily="34" charset="-120"/>
              </a:rPr>
              <a:t>token</a:t>
            </a:r>
          </a:p>
          <a:p>
            <a:pPr marL="457200" indent="-457200" algn="l">
              <a:buFont typeface="Arial" panose="020B0604020202020204" pitchFamily="34" charset="0"/>
              <a:buChar char="•"/>
            </a:pPr>
            <a:r>
              <a:rPr lang="zh-TW" altLang="en-US" sz="3200" b="0" dirty="0">
                <a:effectLst/>
                <a:latin typeface="微軟正黑體" panose="020B0604030504040204" pitchFamily="34" charset="-120"/>
                <a:ea typeface="微軟正黑體" panose="020B0604030504040204" pitchFamily="34" charset="-120"/>
              </a:rPr>
              <a:t>可以進行</a:t>
            </a:r>
            <a:r>
              <a:rPr lang="en-US" altLang="zh-TW" sz="3200" b="0" dirty="0">
                <a:effectLst/>
                <a:latin typeface="微軟正黑體" panose="020B0604030504040204" pitchFamily="34" charset="-120"/>
                <a:ea typeface="微軟正黑體" panose="020B0604030504040204" pitchFamily="34" charset="-120"/>
              </a:rPr>
              <a:t>QA</a:t>
            </a:r>
            <a:r>
              <a:rPr lang="zh-TW" altLang="en-US" sz="3200" b="0" dirty="0">
                <a:effectLst/>
                <a:latin typeface="微軟正黑體" panose="020B0604030504040204" pitchFamily="34" charset="-120"/>
                <a:ea typeface="微軟正黑體" panose="020B0604030504040204" pitchFamily="34" charset="-120"/>
              </a:rPr>
              <a:t>問答</a:t>
            </a:r>
            <a:endParaRPr lang="en-US" altLang="zh-TW" sz="3200" b="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dirty="0">
                <a:effectLst/>
                <a:latin typeface="微軟正黑體" panose="020B0604030504040204" pitchFamily="34" charset="-120"/>
                <a:ea typeface="微軟正黑體" panose="020B0604030504040204" pitchFamily="34" charset="-120"/>
              </a:rPr>
              <a:t>首先必須能夠複製我們的</a:t>
            </a:r>
            <a:r>
              <a:rPr lang="en-US" altLang="zh-TW" sz="3200" b="0" dirty="0">
                <a:effectLst/>
                <a:latin typeface="微軟正黑體" panose="020B0604030504040204" pitchFamily="34" charset="-120"/>
                <a:ea typeface="微軟正黑體" panose="020B0604030504040204" pitchFamily="34" charset="-120"/>
              </a:rPr>
              <a:t>QA</a:t>
            </a:r>
          </a:p>
          <a:p>
            <a:pPr marL="457200" indent="-457200" algn="l">
              <a:buFont typeface="Arial" panose="020B0604020202020204" pitchFamily="34" charset="0"/>
              <a:buChar char="•"/>
            </a:pPr>
            <a:r>
              <a:rPr lang="zh-TW" altLang="en-US" sz="3200" b="0" dirty="0">
                <a:effectLst/>
                <a:latin typeface="微軟正黑體" panose="020B0604030504040204" pitchFamily="34" charset="-120"/>
                <a:ea typeface="微軟正黑體" panose="020B0604030504040204" pitchFamily="34" charset="-120"/>
              </a:rPr>
              <a:t>最後能夠回答人類的指令</a:t>
            </a:r>
            <a:endParaRPr lang="en-US" altLang="zh-TW" sz="3200" b="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dirty="0">
                <a:effectLst/>
                <a:latin typeface="微軟正黑體" panose="020B0604030504040204" pitchFamily="34" charset="-120"/>
                <a:ea typeface="微軟正黑體" panose="020B0604030504040204" pitchFamily="34" charset="-120"/>
              </a:rPr>
              <a:t>看懂題目稱</a:t>
            </a:r>
            <a:r>
              <a:rPr lang="en-US" altLang="zh-TW" sz="3200" b="0" dirty="0">
                <a:effectLst/>
                <a:latin typeface="微軟正黑體" panose="020B0604030504040204" pitchFamily="34" charset="-120"/>
                <a:ea typeface="微軟正黑體" panose="020B0604030504040204" pitchFamily="34" charset="-120"/>
              </a:rPr>
              <a:t>In-context Learning</a:t>
            </a:r>
          </a:p>
          <a:p>
            <a:pPr marL="457200" indent="-457200" algn="l">
              <a:buFont typeface="Arial" panose="020B0604020202020204" pitchFamily="34" charset="0"/>
              <a:buChar char="•"/>
            </a:pPr>
            <a:r>
              <a:rPr lang="zh-TW" altLang="en-US" sz="3200" b="0" dirty="0">
                <a:effectLst/>
                <a:latin typeface="微軟正黑體" panose="020B0604030504040204" pitchFamily="34" charset="-120"/>
                <a:ea typeface="微軟正黑體" panose="020B0604030504040204" pitchFamily="34" charset="-120"/>
              </a:rPr>
              <a:t>看懂指令稱</a:t>
            </a:r>
            <a:r>
              <a:rPr lang="en-US" altLang="zh-TW" sz="3200" b="0" dirty="0">
                <a:effectLst/>
                <a:latin typeface="微軟正黑體" panose="020B0604030504040204" pitchFamily="34" charset="-120"/>
                <a:ea typeface="微軟正黑體" panose="020B0604030504040204" pitchFamily="34" charset="-120"/>
              </a:rPr>
              <a:t>Instruction Learning</a:t>
            </a:r>
          </a:p>
          <a:p>
            <a:pPr marL="457200" indent="-457200" algn="l">
              <a:buFont typeface="Arial" panose="020B0604020202020204" pitchFamily="34" charset="0"/>
              <a:buChar char="•"/>
            </a:pPr>
            <a:endParaRPr lang="en-US" altLang="zh-TW" sz="3200" b="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endParaRPr lang="en-US" altLang="zh-TW" sz="3200" b="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329016250"/>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828800" y="228600"/>
            <a:ext cx="64960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In-Context Learning</a:t>
            </a:r>
            <a:endPar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132</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8229600" cy="4031873"/>
          </a:xfrm>
          <a:prstGeom prst="rect">
            <a:avLst/>
          </a:prstGeom>
          <a:noFill/>
        </p:spPr>
        <p:txBody>
          <a:bodyPr wrap="square">
            <a:spAutoFit/>
          </a:bodyPr>
          <a:lstStyle/>
          <a:p>
            <a:pPr marL="457200" indent="-457200" algn="l">
              <a:buFont typeface="Arial" panose="020B0604020202020204" pitchFamily="34" charset="0"/>
              <a:buChar char="•"/>
            </a:pPr>
            <a:r>
              <a:rPr lang="zh-TW" altLang="en-US" sz="3200" b="0" dirty="0">
                <a:effectLst/>
                <a:latin typeface="微軟正黑體" panose="020B0604030504040204" pitchFamily="34" charset="-120"/>
                <a:ea typeface="微軟正黑體" panose="020B0604030504040204" pitchFamily="34" charset="-120"/>
              </a:rPr>
              <a:t>給</a:t>
            </a:r>
            <a:r>
              <a:rPr lang="en-US" altLang="zh-TW" sz="3200" b="0" dirty="0">
                <a:effectLst/>
                <a:latin typeface="微軟正黑體" panose="020B0604030504040204" pitchFamily="34" charset="-120"/>
                <a:ea typeface="微軟正黑體" panose="020B0604030504040204" pitchFamily="34" charset="-120"/>
              </a:rPr>
              <a:t>LLM</a:t>
            </a:r>
            <a:r>
              <a:rPr lang="zh-TW" altLang="en-US" sz="3200" b="0" dirty="0">
                <a:effectLst/>
                <a:latin typeface="微軟正黑體" panose="020B0604030504040204" pitchFamily="34" charset="-120"/>
                <a:ea typeface="微軟正黑體" panose="020B0604030504040204" pitchFamily="34" charset="-120"/>
              </a:rPr>
              <a:t>看範例</a:t>
            </a:r>
            <a:endParaRPr lang="en-US" altLang="zh-TW" sz="3200" b="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dirty="0">
                <a:effectLst/>
                <a:latin typeface="微軟正黑體" panose="020B0604030504040204" pitchFamily="34" charset="-120"/>
                <a:ea typeface="微軟正黑體" panose="020B0604030504040204" pitchFamily="34" charset="-120"/>
              </a:rPr>
              <a:t>不看範例叫</a:t>
            </a:r>
            <a:r>
              <a:rPr lang="en-US" altLang="zh-TW" sz="3200" b="0" dirty="0">
                <a:effectLst/>
                <a:latin typeface="微軟正黑體" panose="020B0604030504040204" pitchFamily="34" charset="-120"/>
                <a:ea typeface="微軟正黑體" panose="020B0604030504040204" pitchFamily="34" charset="-120"/>
              </a:rPr>
              <a:t>zero-shot learning</a:t>
            </a:r>
          </a:p>
          <a:p>
            <a:pPr marL="457200" indent="-457200" algn="l">
              <a:buFont typeface="Arial" panose="020B0604020202020204" pitchFamily="34" charset="0"/>
              <a:buChar char="•"/>
            </a:pPr>
            <a:r>
              <a:rPr lang="zh-TW" altLang="en-US" sz="3200" b="0" dirty="0">
                <a:effectLst/>
                <a:latin typeface="微軟正黑體" panose="020B0604030504040204" pitchFamily="34" charset="-120"/>
                <a:ea typeface="微軟正黑體" panose="020B0604030504040204" pitchFamily="34" charset="-120"/>
              </a:rPr>
              <a:t>看一個範例叫</a:t>
            </a:r>
            <a:r>
              <a:rPr lang="en-US" altLang="zh-TW" sz="3200" b="0" dirty="0">
                <a:effectLst/>
                <a:latin typeface="微軟正黑體" panose="020B0604030504040204" pitchFamily="34" charset="-120"/>
                <a:ea typeface="微軟正黑體" panose="020B0604030504040204" pitchFamily="34" charset="-120"/>
              </a:rPr>
              <a:t>one-shot learning</a:t>
            </a:r>
          </a:p>
          <a:p>
            <a:pPr marL="457200" indent="-457200" algn="l">
              <a:buFont typeface="Arial" panose="020B0604020202020204" pitchFamily="34" charset="0"/>
              <a:buChar char="•"/>
            </a:pPr>
            <a:r>
              <a:rPr lang="zh-TW" altLang="en-US" sz="3200" b="0" dirty="0">
                <a:effectLst/>
                <a:latin typeface="微軟正黑體" panose="020B0604030504040204" pitchFamily="34" charset="-120"/>
                <a:ea typeface="微軟正黑體" panose="020B0604030504040204" pitchFamily="34" charset="-120"/>
              </a:rPr>
              <a:t>看多個範例叫</a:t>
            </a:r>
            <a:r>
              <a:rPr lang="en-US" altLang="zh-TW" sz="3200" b="0" dirty="0">
                <a:effectLst/>
                <a:latin typeface="微軟正黑體" panose="020B0604030504040204" pitchFamily="34" charset="-120"/>
                <a:ea typeface="微軟正黑體" panose="020B0604030504040204" pitchFamily="34" charset="-120"/>
              </a:rPr>
              <a:t>few-shot learning</a:t>
            </a:r>
          </a:p>
          <a:p>
            <a:pPr marL="457200" indent="-457200" algn="l">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GPT</a:t>
            </a:r>
            <a:r>
              <a:rPr lang="zh-TW" altLang="en-US" sz="3200" dirty="0">
                <a:latin typeface="微軟正黑體" panose="020B0604030504040204" pitchFamily="34" charset="-120"/>
                <a:ea typeface="微軟正黑體" panose="020B0604030504040204" pitchFamily="34" charset="-120"/>
              </a:rPr>
              <a:t>可以解多種任務，如問答、分類等</a:t>
            </a:r>
            <a:endParaRPr lang="en-US" altLang="zh-TW" sz="3200" dirty="0">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en-US" altLang="zh-TW" sz="3200" b="0" dirty="0">
                <a:effectLst/>
                <a:latin typeface="微軟正黑體" panose="020B0604030504040204" pitchFamily="34" charset="-120"/>
                <a:ea typeface="微軟正黑體" panose="020B0604030504040204" pitchFamily="34" charset="-120"/>
              </a:rPr>
              <a:t>Write with transformer</a:t>
            </a:r>
            <a:r>
              <a:rPr lang="zh-TW" altLang="en-US" sz="3200" b="0" dirty="0">
                <a:effectLst/>
                <a:latin typeface="微軟正黑體" panose="020B0604030504040204" pitchFamily="34" charset="-120"/>
                <a:ea typeface="微軟正黑體" panose="020B0604030504040204" pitchFamily="34" charset="-120"/>
              </a:rPr>
              <a:t>網站</a:t>
            </a:r>
            <a:endParaRPr lang="en-US" altLang="zh-TW" sz="3200" b="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endParaRPr lang="en-US" altLang="zh-TW" sz="3200" b="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endParaRPr lang="en-US" altLang="zh-TW" sz="3200" b="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441299608"/>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700898FF-4A33-863F-A705-A81C261BE7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12" y="957262"/>
            <a:ext cx="8791575" cy="4943475"/>
          </a:xfrm>
          <a:prstGeom prst="rect">
            <a:avLst/>
          </a:prstGeom>
        </p:spPr>
      </p:pic>
    </p:spTree>
    <p:extLst>
      <p:ext uri="{BB962C8B-B14F-4D97-AF65-F5344CB8AC3E}">
        <p14:creationId xmlns:p14="http://schemas.microsoft.com/office/powerpoint/2010/main" val="1306895075"/>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828800" y="228600"/>
            <a:ext cx="64960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In-Context Learning</a:t>
            </a:r>
            <a:endPar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134</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8229600" cy="1569660"/>
          </a:xfrm>
          <a:prstGeom prst="rect">
            <a:avLst/>
          </a:prstGeom>
          <a:noFill/>
        </p:spPr>
        <p:txBody>
          <a:bodyPr wrap="square">
            <a:spAutoFit/>
          </a:bodyPr>
          <a:lstStyle/>
          <a:p>
            <a:pPr marL="457200" indent="-457200" algn="l">
              <a:buFont typeface="Arial" panose="020B0604020202020204" pitchFamily="34" charset="0"/>
              <a:buChar char="•"/>
            </a:pPr>
            <a:r>
              <a:rPr lang="en-US" altLang="zh-TW" sz="3200" b="0" dirty="0">
                <a:effectLst/>
                <a:latin typeface="微軟正黑體" panose="020B0604030504040204" pitchFamily="34" charset="-120"/>
                <a:ea typeface="微軟正黑體" panose="020B0604030504040204" pitchFamily="34" charset="-120"/>
              </a:rPr>
              <a:t>Few  Shots</a:t>
            </a:r>
            <a:r>
              <a:rPr lang="zh-TW" altLang="en-US" sz="3200" b="0" dirty="0">
                <a:effectLst/>
                <a:latin typeface="微軟正黑體" panose="020B0604030504040204" pitchFamily="34" charset="-120"/>
                <a:ea typeface="微軟正黑體" panose="020B0604030504040204" pitchFamily="34" charset="-120"/>
              </a:rPr>
              <a:t>的範例</a:t>
            </a:r>
            <a:endParaRPr lang="en-US" altLang="zh-TW" sz="3200" b="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endParaRPr lang="en-US" altLang="zh-TW" sz="3200" b="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endParaRPr lang="en-US" altLang="zh-TW" sz="3200" b="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54E57DC3-FA0E-9983-CE29-74E91B2A19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514600"/>
            <a:ext cx="8024630" cy="3124200"/>
          </a:xfrm>
          <a:prstGeom prst="rect">
            <a:avLst/>
          </a:prstGeom>
        </p:spPr>
      </p:pic>
    </p:spTree>
    <p:extLst>
      <p:ext uri="{BB962C8B-B14F-4D97-AF65-F5344CB8AC3E}">
        <p14:creationId xmlns:p14="http://schemas.microsoft.com/office/powerpoint/2010/main" val="2853549977"/>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828800" y="228600"/>
            <a:ext cx="64960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In-Context Learning</a:t>
            </a:r>
            <a:endPar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135</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8229600" cy="4031873"/>
          </a:xfrm>
          <a:prstGeom prst="rect">
            <a:avLst/>
          </a:prstGeom>
          <a:noFill/>
        </p:spPr>
        <p:txBody>
          <a:bodyPr wrap="square">
            <a:spAutoFit/>
          </a:bodyPr>
          <a:lstStyle/>
          <a:p>
            <a:pPr marL="457200" indent="-457200" algn="l">
              <a:buFont typeface="Arial" panose="020B0604020202020204" pitchFamily="34" charset="0"/>
              <a:buChar char="•"/>
            </a:pPr>
            <a:r>
              <a:rPr lang="zh-TW" altLang="en-US" sz="3200" b="0" dirty="0">
                <a:effectLst/>
                <a:latin typeface="微軟正黑體" panose="020B0604030504040204" pitchFamily="34" charset="-120"/>
                <a:ea typeface="微軟正黑體" panose="020B0604030504040204" pitchFamily="34" charset="-120"/>
              </a:rPr>
              <a:t>發現</a:t>
            </a:r>
            <a:r>
              <a:rPr lang="en-US" altLang="zh-TW" sz="3200" b="0" dirty="0">
                <a:effectLst/>
                <a:latin typeface="微軟正黑體" panose="020B0604030504040204" pitchFamily="34" charset="-120"/>
                <a:ea typeface="微軟正黑體" panose="020B0604030504040204" pitchFamily="34" charset="-120"/>
              </a:rPr>
              <a:t>LLM</a:t>
            </a:r>
            <a:r>
              <a:rPr lang="zh-TW" altLang="en-US" sz="3200" b="0" dirty="0">
                <a:effectLst/>
                <a:latin typeface="微軟正黑體" panose="020B0604030504040204" pitchFamily="34" charset="-120"/>
                <a:ea typeface="微軟正黑體" panose="020B0604030504040204" pitchFamily="34" charset="-120"/>
              </a:rPr>
              <a:t>根本沒有在做學習</a:t>
            </a:r>
            <a:endParaRPr lang="en-US" altLang="zh-TW" sz="3200" b="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LLM</a:t>
            </a:r>
            <a:r>
              <a:rPr lang="zh-TW" altLang="en-US" sz="3200" dirty="0">
                <a:latin typeface="微軟正黑體" panose="020B0604030504040204" pitchFamily="34" charset="-120"/>
                <a:ea typeface="微軟正黑體" panose="020B0604030504040204" pitchFamily="34" charset="-120"/>
              </a:rPr>
              <a:t>本來就會解這個任務，但他本來不知道你要他做這個任務</a:t>
            </a:r>
            <a:endParaRPr lang="en-US" altLang="zh-TW" sz="3200" dirty="0">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dirty="0">
                <a:effectLst/>
                <a:latin typeface="微軟正黑體" panose="020B0604030504040204" pitchFamily="34" charset="-120"/>
                <a:ea typeface="微軟正黑體" panose="020B0604030504040204" pitchFamily="34" charset="-120"/>
              </a:rPr>
              <a:t>給他例子，就是請他「啟動」這個任務，和你給的內容無關</a:t>
            </a:r>
            <a:endParaRPr lang="en-US" altLang="zh-TW" sz="3200" b="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dirty="0">
                <a:effectLst/>
                <a:latin typeface="微軟正黑體" panose="020B0604030504040204" pitchFamily="34" charset="-120"/>
                <a:ea typeface="微軟正黑體" panose="020B0604030504040204" pitchFamily="34" charset="-120"/>
              </a:rPr>
              <a:t>但和你給的任務種類有關</a:t>
            </a:r>
            <a:endParaRPr lang="en-US" altLang="zh-TW" sz="3200" b="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dirty="0">
                <a:effectLst/>
                <a:latin typeface="微軟正黑體" panose="020B0604030504040204" pitchFamily="34" charset="-120"/>
                <a:ea typeface="微軟正黑體" panose="020B0604030504040204" pitchFamily="34" charset="-120"/>
              </a:rPr>
              <a:t>喚醒</a:t>
            </a:r>
            <a:r>
              <a:rPr lang="en-US" altLang="zh-TW" sz="3200" b="0" dirty="0">
                <a:effectLst/>
                <a:latin typeface="微軟正黑體" panose="020B0604030504040204" pitchFamily="34" charset="-120"/>
                <a:ea typeface="微軟正黑體" panose="020B0604030504040204" pitchFamily="34" charset="-120"/>
              </a:rPr>
              <a:t>LLM</a:t>
            </a:r>
            <a:r>
              <a:rPr lang="zh-TW" altLang="en-US" sz="3200" b="0" dirty="0">
                <a:effectLst/>
                <a:latin typeface="微軟正黑體" panose="020B0604030504040204" pitchFamily="34" charset="-120"/>
                <a:ea typeface="微軟正黑體" panose="020B0604030504040204" pitchFamily="34" charset="-120"/>
              </a:rPr>
              <a:t>的記憶</a:t>
            </a:r>
            <a:endParaRPr lang="en-US" altLang="zh-TW" sz="3200" b="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endParaRPr lang="en-US" altLang="zh-TW" sz="3200" b="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108266612"/>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81C7D64A-73DE-2B7B-1316-D357ACABCB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6498"/>
            <a:ext cx="9144000" cy="5145003"/>
          </a:xfrm>
          <a:prstGeom prst="rect">
            <a:avLst/>
          </a:prstGeom>
        </p:spPr>
      </p:pic>
    </p:spTree>
    <p:extLst>
      <p:ext uri="{BB962C8B-B14F-4D97-AF65-F5344CB8AC3E}">
        <p14:creationId xmlns:p14="http://schemas.microsoft.com/office/powerpoint/2010/main" val="1559746964"/>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828800" y="228600"/>
            <a:ext cx="64960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In-Context Learning</a:t>
            </a:r>
            <a:endPar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137</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8229600" cy="1569660"/>
          </a:xfrm>
          <a:prstGeom prst="rect">
            <a:avLst/>
          </a:prstGeom>
          <a:noFill/>
        </p:spPr>
        <p:txBody>
          <a:bodyPr wrap="square">
            <a:spAutoFit/>
          </a:bodyPr>
          <a:lstStyle/>
          <a:p>
            <a:pPr marL="457200" indent="-457200" algn="l">
              <a:buFont typeface="Arial" panose="020B0604020202020204" pitchFamily="34" charset="0"/>
              <a:buChar char="•"/>
            </a:pPr>
            <a:r>
              <a:rPr lang="en-US" altLang="zh-TW" sz="3200" b="0" dirty="0">
                <a:effectLst/>
                <a:latin typeface="微軟正黑體" panose="020B0604030504040204" pitchFamily="34" charset="-120"/>
                <a:ea typeface="微軟正黑體" panose="020B0604030504040204" pitchFamily="34" charset="-120"/>
              </a:rPr>
              <a:t>Few  Shots</a:t>
            </a:r>
            <a:r>
              <a:rPr lang="zh-TW" altLang="en-US" sz="3200" b="0" dirty="0">
                <a:effectLst/>
                <a:latin typeface="微軟正黑體" panose="020B0604030504040204" pitchFamily="34" charset="-120"/>
                <a:ea typeface="微軟正黑體" panose="020B0604030504040204" pitchFamily="34" charset="-120"/>
              </a:rPr>
              <a:t>的範例</a:t>
            </a:r>
            <a:endParaRPr lang="en-US" altLang="zh-TW" sz="3200" b="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endParaRPr lang="en-US" altLang="zh-TW" sz="3200" b="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endParaRPr lang="en-US" altLang="zh-TW" sz="3200" b="0" dirty="0">
              <a:effectLst/>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270FB40F-4E7F-2E8C-CBC5-26CA442176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2514600"/>
            <a:ext cx="6283983" cy="3788112"/>
          </a:xfrm>
          <a:prstGeom prst="rect">
            <a:avLst/>
          </a:prstGeom>
        </p:spPr>
      </p:pic>
    </p:spTree>
    <p:extLst>
      <p:ext uri="{BB962C8B-B14F-4D97-AF65-F5344CB8AC3E}">
        <p14:creationId xmlns:p14="http://schemas.microsoft.com/office/powerpoint/2010/main" val="1212798250"/>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524000" y="228600"/>
            <a:ext cx="68770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NLP</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任務均為文字生成</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138</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8229600" cy="4524315"/>
          </a:xfrm>
          <a:prstGeom prst="rect">
            <a:avLst/>
          </a:prstGeom>
          <a:noFill/>
        </p:spPr>
        <p:txBody>
          <a:bodyPr wrap="square">
            <a:spAutoFit/>
          </a:bodyPr>
          <a:lstStyle/>
          <a:p>
            <a:pPr marL="457200" indent="-457200" algn="l">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NLP</a:t>
            </a:r>
            <a:r>
              <a:rPr lang="zh-TW" altLang="en-US" sz="3200" b="0" i="0" dirty="0">
                <a:effectLst/>
                <a:latin typeface="微軟正黑體" panose="020B0604030504040204" pitchFamily="34" charset="-120"/>
                <a:ea typeface="微軟正黑體" panose="020B0604030504040204" pitchFamily="34" charset="-120"/>
              </a:rPr>
              <a:t>的任務不外乎那幾種，分類，生成，</a:t>
            </a:r>
            <a:r>
              <a:rPr lang="en-US" altLang="zh-TW" sz="3200" b="0" i="0" dirty="0">
                <a:effectLst/>
                <a:latin typeface="微軟正黑體" panose="020B0604030504040204" pitchFamily="34" charset="-120"/>
                <a:ea typeface="微軟正黑體" panose="020B0604030504040204" pitchFamily="34" charset="-120"/>
              </a:rPr>
              <a:t>NER</a:t>
            </a:r>
            <a:r>
              <a:rPr lang="zh-TW" altLang="en-US" sz="3200" b="0" i="0" dirty="0">
                <a:effectLst/>
                <a:latin typeface="微軟正黑體" panose="020B0604030504040204" pitchFamily="34" charset="-120"/>
                <a:ea typeface="微軟正黑體" panose="020B0604030504040204" pitchFamily="34" charset="-120"/>
              </a:rPr>
              <a:t>、摘要</a:t>
            </a:r>
            <a:r>
              <a:rPr lang="en-US" altLang="zh-TW" sz="3200" dirty="0">
                <a:latin typeface="微軟正黑體" panose="020B0604030504040204" pitchFamily="34" charset="-120"/>
                <a:ea typeface="微軟正黑體" panose="020B0604030504040204" pitchFamily="34" charset="-120"/>
              </a:rPr>
              <a:t>......</a:t>
            </a:r>
          </a:p>
          <a:p>
            <a:pPr marL="457200" indent="-457200" algn="l">
              <a:buFont typeface="Arial" panose="020B0604020202020204" pitchFamily="34" charset="0"/>
              <a:buChar char="•"/>
            </a:pPr>
            <a:r>
              <a:rPr lang="zh-TW" altLang="en-US" sz="3200" b="0" dirty="0">
                <a:effectLst/>
                <a:latin typeface="微軟正黑體" panose="020B0604030504040204" pitchFamily="34" charset="-120"/>
                <a:ea typeface="微軟正黑體" panose="020B0604030504040204" pitchFamily="34" charset="-120"/>
              </a:rPr>
              <a:t>使用</a:t>
            </a:r>
            <a:r>
              <a:rPr lang="en-US" altLang="zh-TW" sz="3200" b="0" dirty="0">
                <a:effectLst/>
                <a:latin typeface="微軟正黑體" panose="020B0604030504040204" pitchFamily="34" charset="-120"/>
                <a:ea typeface="微軟正黑體" panose="020B0604030504040204" pitchFamily="34" charset="-120"/>
              </a:rPr>
              <a:t>PLM+FT</a:t>
            </a:r>
            <a:r>
              <a:rPr lang="zh-TW" altLang="en-US" sz="3200" b="0" dirty="0">
                <a:effectLst/>
                <a:latin typeface="微軟正黑體" panose="020B0604030504040204" pitchFamily="34" charset="-120"/>
                <a:ea typeface="微軟正黑體" panose="020B0604030504040204" pitchFamily="34" charset="-120"/>
              </a:rPr>
              <a:t>的方式來針對不同的任務</a:t>
            </a:r>
            <a:endParaRPr lang="en-US" altLang="zh-TW" sz="3200" b="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dirty="0">
                <a:effectLst/>
                <a:latin typeface="微軟正黑體" panose="020B0604030504040204" pitchFamily="34" charset="-120"/>
                <a:ea typeface="微軟正黑體" panose="020B0604030504040204" pitchFamily="34" charset="-120"/>
              </a:rPr>
              <a:t>仔細看這些任務，不管是分類還是迴歸，怎麼樣都是「產生」出一個「結果」</a:t>
            </a:r>
            <a:endParaRPr lang="en-US" altLang="zh-TW" sz="3200" b="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dirty="0">
                <a:effectLst/>
                <a:latin typeface="微軟正黑體" panose="020B0604030504040204" pitchFamily="34" charset="-120"/>
                <a:ea typeface="微軟正黑體" panose="020B0604030504040204" pitchFamily="34" charset="-120"/>
              </a:rPr>
              <a:t>這個「結果」怎麼樣都是一個文字或符號</a:t>
            </a:r>
            <a:endParaRPr lang="en-US" altLang="zh-TW" sz="3200" b="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dirty="0">
                <a:effectLst/>
                <a:latin typeface="微軟正黑體" panose="020B0604030504040204" pitchFamily="34" charset="-120"/>
                <a:ea typeface="微軟正黑體" panose="020B0604030504040204" pitchFamily="34" charset="-120"/>
              </a:rPr>
              <a:t>那就把所有的任務都用文字輸出</a:t>
            </a:r>
            <a:endParaRPr lang="en-US" altLang="zh-TW" sz="3200" b="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dirty="0">
                <a:effectLst/>
                <a:latin typeface="微軟正黑體" panose="020B0604030504040204" pitchFamily="34" charset="-120"/>
                <a:ea typeface="微軟正黑體" panose="020B0604030504040204" pitchFamily="34" charset="-120"/>
              </a:rPr>
              <a:t>試著做一個</a:t>
            </a:r>
            <a:r>
              <a:rPr lang="en-US" altLang="zh-TW" sz="3200" b="0" dirty="0">
                <a:effectLst/>
                <a:latin typeface="微軟正黑體" panose="020B0604030504040204" pitchFamily="34" charset="-120"/>
                <a:ea typeface="微軟正黑體" panose="020B0604030504040204" pitchFamily="34" charset="-120"/>
              </a:rPr>
              <a:t>PLM</a:t>
            </a:r>
            <a:r>
              <a:rPr lang="zh-TW" altLang="en-US" sz="3200" b="0" dirty="0">
                <a:effectLst/>
                <a:latin typeface="微軟正黑體" panose="020B0604030504040204" pitchFamily="34" charset="-120"/>
                <a:ea typeface="微軟正黑體" panose="020B0604030504040204" pitchFamily="34" charset="-120"/>
              </a:rPr>
              <a:t>來進行各種任務</a:t>
            </a:r>
            <a:endParaRPr lang="en-US" altLang="zh-TW" sz="3200" b="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endParaRPr lang="en-US" altLang="zh-TW" sz="3200" b="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131434619"/>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524000" y="228600"/>
            <a:ext cx="68770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NLP</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任務均為文字生成</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139</a:t>
            </a:fld>
            <a:endParaRPr kumimoji="0" lang="en-US" dirty="0"/>
          </a:p>
        </p:txBody>
      </p:sp>
      <p:pic>
        <p:nvPicPr>
          <p:cNvPr id="9" name="圖片 8">
            <a:extLst>
              <a:ext uri="{FF2B5EF4-FFF2-40B4-BE49-F238E27FC236}">
                <a16:creationId xmlns:a16="http://schemas.microsoft.com/office/drawing/2014/main" id="{178BA4B1-744E-756A-456F-495369EAA7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600200"/>
            <a:ext cx="8264226" cy="4648200"/>
          </a:xfrm>
          <a:prstGeom prst="rect">
            <a:avLst/>
          </a:prstGeom>
        </p:spPr>
      </p:pic>
    </p:spTree>
    <p:extLst>
      <p:ext uri="{BB962C8B-B14F-4D97-AF65-F5344CB8AC3E}">
        <p14:creationId xmlns:p14="http://schemas.microsoft.com/office/powerpoint/2010/main" val="10609951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7ED37F2F-ABF3-7C4A-28F1-38D47002FF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078" y="228600"/>
            <a:ext cx="8401844" cy="6461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722618"/>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67000" y="228600"/>
            <a:ext cx="4800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T5/BART</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140</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8229600" cy="5016758"/>
          </a:xfrm>
          <a:prstGeom prst="rect">
            <a:avLst/>
          </a:prstGeom>
          <a:noFill/>
        </p:spPr>
        <p:txBody>
          <a:bodyPr wrap="square">
            <a:spAutoFit/>
          </a:bodyPr>
          <a:lstStyle/>
          <a:p>
            <a:pPr marL="457200" indent="-457200" algn="l">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NLP</a:t>
            </a:r>
            <a:r>
              <a:rPr lang="zh-TW" altLang="en-US" sz="3200" b="0" i="0" dirty="0">
                <a:effectLst/>
                <a:latin typeface="微軟正黑體" panose="020B0604030504040204" pitchFamily="34" charset="-120"/>
                <a:ea typeface="微軟正黑體" panose="020B0604030504040204" pitchFamily="34" charset="-120"/>
              </a:rPr>
              <a:t>的任務不外乎那幾種，分類，生成，</a:t>
            </a:r>
            <a:r>
              <a:rPr lang="en-US" altLang="zh-TW" sz="3200" b="0" i="0" dirty="0">
                <a:effectLst/>
                <a:latin typeface="微軟正黑體" panose="020B0604030504040204" pitchFamily="34" charset="-120"/>
                <a:ea typeface="微軟正黑體" panose="020B0604030504040204" pitchFamily="34" charset="-120"/>
              </a:rPr>
              <a:t>NER</a:t>
            </a:r>
            <a:r>
              <a:rPr lang="zh-TW" altLang="en-US" sz="3200" b="0" i="0" dirty="0">
                <a:effectLst/>
                <a:latin typeface="微軟正黑體" panose="020B0604030504040204" pitchFamily="34" charset="-120"/>
                <a:ea typeface="微軟正黑體" panose="020B0604030504040204" pitchFamily="34" charset="-120"/>
              </a:rPr>
              <a:t>、摘要</a:t>
            </a:r>
            <a:r>
              <a:rPr lang="en-US" altLang="zh-TW" sz="3200" dirty="0">
                <a:latin typeface="微軟正黑體" panose="020B0604030504040204" pitchFamily="34" charset="-120"/>
                <a:ea typeface="微軟正黑體" panose="020B0604030504040204" pitchFamily="34" charset="-120"/>
              </a:rPr>
              <a:t>......</a:t>
            </a:r>
          </a:p>
          <a:p>
            <a:pPr marL="457200" indent="-457200" algn="l">
              <a:buFont typeface="Arial" panose="020B0604020202020204" pitchFamily="34" charset="0"/>
              <a:buChar char="•"/>
            </a:pPr>
            <a:r>
              <a:rPr lang="zh-TW" altLang="en-US" sz="3200" b="0" dirty="0">
                <a:effectLst/>
                <a:latin typeface="微軟正黑體" panose="020B0604030504040204" pitchFamily="34" charset="-120"/>
                <a:ea typeface="微軟正黑體" panose="020B0604030504040204" pitchFamily="34" charset="-120"/>
              </a:rPr>
              <a:t>使用</a:t>
            </a:r>
            <a:r>
              <a:rPr lang="en-US" altLang="zh-TW" sz="3200" b="0" dirty="0">
                <a:effectLst/>
                <a:latin typeface="微軟正黑體" panose="020B0604030504040204" pitchFamily="34" charset="-120"/>
                <a:ea typeface="微軟正黑體" panose="020B0604030504040204" pitchFamily="34" charset="-120"/>
              </a:rPr>
              <a:t>PLM+FT</a:t>
            </a:r>
            <a:r>
              <a:rPr lang="zh-TW" altLang="en-US" sz="3200" b="0" dirty="0">
                <a:effectLst/>
                <a:latin typeface="微軟正黑體" panose="020B0604030504040204" pitchFamily="34" charset="-120"/>
                <a:ea typeface="微軟正黑體" panose="020B0604030504040204" pitchFamily="34" charset="-120"/>
              </a:rPr>
              <a:t>的方式來針對不同的任務</a:t>
            </a:r>
            <a:endParaRPr lang="en-US" altLang="zh-TW" sz="3200" b="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dirty="0">
                <a:effectLst/>
                <a:latin typeface="微軟正黑體" panose="020B0604030504040204" pitchFamily="34" charset="-120"/>
                <a:ea typeface="微軟正黑體" panose="020B0604030504040204" pitchFamily="34" charset="-120"/>
              </a:rPr>
              <a:t>仔細看這些任務，不管是分類還是迴歸，怎麼樣都是「產生」出一個「結果」</a:t>
            </a:r>
            <a:endParaRPr lang="en-US" altLang="zh-TW" sz="3200" b="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dirty="0">
                <a:effectLst/>
                <a:latin typeface="微軟正黑體" panose="020B0604030504040204" pitchFamily="34" charset="-120"/>
                <a:ea typeface="微軟正黑體" panose="020B0604030504040204" pitchFamily="34" charset="-120"/>
              </a:rPr>
              <a:t>這個「結果」怎麼樣都是一個文字或符號</a:t>
            </a:r>
            <a:endParaRPr lang="en-US" altLang="zh-TW" sz="3200" b="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dirty="0">
                <a:effectLst/>
                <a:latin typeface="微軟正黑體" panose="020B0604030504040204" pitchFamily="34" charset="-120"/>
                <a:ea typeface="微軟正黑體" panose="020B0604030504040204" pitchFamily="34" charset="-120"/>
              </a:rPr>
              <a:t>那就把所有的任務都用文字輸出吧！</a:t>
            </a:r>
            <a:endParaRPr lang="en-US" altLang="zh-TW" sz="3200" b="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en-US" altLang="zh-TW" sz="3200" dirty="0">
                <a:solidFill>
                  <a:srgbClr val="FF0000"/>
                </a:solidFill>
                <a:latin typeface="微軟正黑體" panose="020B0604030504040204" pitchFamily="34" charset="-120"/>
                <a:ea typeface="微軟正黑體" panose="020B0604030504040204" pitchFamily="34" charset="-120"/>
              </a:rPr>
              <a:t>T</a:t>
            </a:r>
            <a:r>
              <a:rPr lang="en-US" altLang="zh-TW" sz="3200" dirty="0">
                <a:latin typeface="微軟正黑體" panose="020B0604030504040204" pitchFamily="34" charset="-120"/>
                <a:ea typeface="微軟正黑體" panose="020B0604030504040204" pitchFamily="34" charset="-120"/>
              </a:rPr>
              <a:t>ransfer Learning with a Unified </a:t>
            </a:r>
            <a:r>
              <a:rPr lang="en-US" altLang="zh-TW" sz="3200" dirty="0">
                <a:solidFill>
                  <a:srgbClr val="FF0000"/>
                </a:solidFill>
                <a:latin typeface="微軟正黑體" panose="020B0604030504040204" pitchFamily="34" charset="-120"/>
                <a:ea typeface="微軟正黑體" panose="020B0604030504040204" pitchFamily="34" charset="-120"/>
              </a:rPr>
              <a:t>T</a:t>
            </a:r>
            <a:r>
              <a:rPr lang="en-US" altLang="zh-TW" sz="3200" dirty="0">
                <a:latin typeface="微軟正黑體" panose="020B0604030504040204" pitchFamily="34" charset="-120"/>
                <a:ea typeface="微軟正黑體" panose="020B0604030504040204" pitchFamily="34" charset="-120"/>
              </a:rPr>
              <a:t>ext-</a:t>
            </a:r>
            <a:r>
              <a:rPr lang="en-US" altLang="zh-TW" sz="3200" dirty="0">
                <a:solidFill>
                  <a:srgbClr val="FF0000"/>
                </a:solidFill>
                <a:latin typeface="微軟正黑體" panose="020B0604030504040204" pitchFamily="34" charset="-120"/>
                <a:ea typeface="微軟正黑體" panose="020B0604030504040204" pitchFamily="34" charset="-120"/>
              </a:rPr>
              <a:t>t</a:t>
            </a:r>
            <a:r>
              <a:rPr lang="en-US" altLang="zh-TW" sz="3200" dirty="0">
                <a:latin typeface="微軟正黑體" panose="020B0604030504040204" pitchFamily="34" charset="-120"/>
                <a:ea typeface="微軟正黑體" panose="020B0604030504040204" pitchFamily="34" charset="-120"/>
              </a:rPr>
              <a:t>o-</a:t>
            </a:r>
            <a:r>
              <a:rPr lang="en-US" altLang="zh-TW" sz="3200" dirty="0">
                <a:solidFill>
                  <a:srgbClr val="FF0000"/>
                </a:solidFill>
                <a:latin typeface="微軟正黑體" panose="020B0604030504040204" pitchFamily="34" charset="-120"/>
                <a:ea typeface="微軟正黑體" panose="020B0604030504040204" pitchFamily="34" charset="-120"/>
              </a:rPr>
              <a:t>T</a:t>
            </a:r>
            <a:r>
              <a:rPr lang="en-US" altLang="zh-TW" sz="3200" dirty="0">
                <a:latin typeface="微軟正黑體" panose="020B0604030504040204" pitchFamily="34" charset="-120"/>
                <a:ea typeface="微軟正黑體" panose="020B0604030504040204" pitchFamily="34" charset="-120"/>
              </a:rPr>
              <a:t>ext </a:t>
            </a:r>
            <a:r>
              <a:rPr lang="en-US" altLang="zh-TW" sz="3200" dirty="0">
                <a:solidFill>
                  <a:srgbClr val="FF0000"/>
                </a:solidFill>
                <a:latin typeface="微軟正黑體" panose="020B0604030504040204" pitchFamily="34" charset="-120"/>
                <a:ea typeface="微軟正黑體" panose="020B0604030504040204" pitchFamily="34" charset="-120"/>
              </a:rPr>
              <a:t>T</a:t>
            </a:r>
            <a:r>
              <a:rPr lang="en-US" altLang="zh-TW" sz="3200" dirty="0">
                <a:latin typeface="微軟正黑體" panose="020B0604030504040204" pitchFamily="34" charset="-120"/>
                <a:ea typeface="微軟正黑體" panose="020B0604030504040204" pitchFamily="34" charset="-120"/>
              </a:rPr>
              <a:t>ransformer</a:t>
            </a:r>
          </a:p>
          <a:p>
            <a:pPr marL="457200" indent="-457200" algn="l">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T5</a:t>
            </a:r>
            <a:r>
              <a:rPr lang="zh-TW" altLang="en-US" sz="3200" dirty="0">
                <a:latin typeface="微軟正黑體" panose="020B0604030504040204" pitchFamily="34" charset="-120"/>
                <a:ea typeface="微軟正黑體" panose="020B0604030504040204" pitchFamily="34" charset="-120"/>
              </a:rPr>
              <a:t>仍然是個</a:t>
            </a:r>
            <a:r>
              <a:rPr lang="en-US" altLang="zh-TW" sz="3200" dirty="0">
                <a:latin typeface="微軟正黑體" panose="020B0604030504040204" pitchFamily="34" charset="-120"/>
                <a:ea typeface="微軟正黑體" panose="020B0604030504040204" pitchFamily="34" charset="-120"/>
              </a:rPr>
              <a:t>PLM</a:t>
            </a:r>
            <a:r>
              <a:rPr lang="zh-TW" altLang="en-US" sz="3200" dirty="0">
                <a:latin typeface="微軟正黑體" panose="020B0604030504040204" pitchFamily="34" charset="-120"/>
                <a:ea typeface="微軟正黑體" panose="020B0604030504040204" pitchFamily="34" charset="-120"/>
              </a:rPr>
              <a:t>，並沒有經過微調</a:t>
            </a:r>
            <a:endParaRPr lang="en-US" altLang="zh-TW" sz="3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224092976"/>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387B8B6-D019-E853-93CD-C5C9D7FAF4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600200"/>
            <a:ext cx="8843508"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8757236"/>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228600"/>
            <a:ext cx="6096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從</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T5/BART</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模型談起</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142</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8229600" cy="4524315"/>
          </a:xfrm>
          <a:prstGeom prst="rect">
            <a:avLst/>
          </a:prstGeom>
          <a:noFill/>
        </p:spPr>
        <p:txBody>
          <a:bodyPr wrap="square">
            <a:spAutoFit/>
          </a:bodyPr>
          <a:lstStyle/>
          <a:p>
            <a:pPr marL="457200" indent="-457200" algn="l">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既然是文字，又是萬能的架構，自然要包括</a:t>
            </a:r>
            <a:r>
              <a:rPr lang="en-US" altLang="zh-TW" sz="3200" dirty="0">
                <a:latin typeface="微軟正黑體" panose="020B0604030504040204" pitchFamily="34" charset="-120"/>
                <a:ea typeface="微軟正黑體" panose="020B0604030504040204" pitchFamily="34" charset="-120"/>
              </a:rPr>
              <a:t>encoder</a:t>
            </a:r>
            <a:r>
              <a:rPr lang="zh-TW" altLang="en-US" sz="3200" dirty="0">
                <a:latin typeface="微軟正黑體" panose="020B0604030504040204" pitchFamily="34" charset="-120"/>
                <a:ea typeface="微軟正黑體" panose="020B0604030504040204" pitchFamily="34" charset="-120"/>
              </a:rPr>
              <a:t>及</a:t>
            </a:r>
            <a:r>
              <a:rPr lang="en-US" altLang="zh-TW" sz="3200" dirty="0">
                <a:latin typeface="微軟正黑體" panose="020B0604030504040204" pitchFamily="34" charset="-120"/>
                <a:ea typeface="微軟正黑體" panose="020B0604030504040204" pitchFamily="34" charset="-120"/>
              </a:rPr>
              <a:t>decoder</a:t>
            </a:r>
            <a:r>
              <a:rPr lang="zh-TW" altLang="en-US" sz="3200" dirty="0">
                <a:latin typeface="微軟正黑體" panose="020B0604030504040204" pitchFamily="34" charset="-120"/>
                <a:ea typeface="微軟正黑體" panose="020B0604030504040204" pitchFamily="34" charset="-120"/>
              </a:rPr>
              <a:t>，就是少見的</a:t>
            </a:r>
            <a:r>
              <a:rPr lang="en-US" altLang="zh-TW" sz="3200" dirty="0">
                <a:latin typeface="微軟正黑體" panose="020B0604030504040204" pitchFamily="34" charset="-120"/>
                <a:ea typeface="微軟正黑體" panose="020B0604030504040204" pitchFamily="34" charset="-120"/>
              </a:rPr>
              <a:t>s2s</a:t>
            </a:r>
          </a:p>
          <a:p>
            <a:pPr marL="457200" indent="-457200" algn="l">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既能做到</a:t>
            </a:r>
            <a:r>
              <a:rPr lang="en-US" altLang="zh-TW" sz="3200" dirty="0">
                <a:latin typeface="微軟正黑體" panose="020B0604030504040204" pitchFamily="34" charset="-120"/>
                <a:ea typeface="微軟正黑體" panose="020B0604030504040204" pitchFamily="34" charset="-120"/>
              </a:rPr>
              <a:t>NLU</a:t>
            </a:r>
            <a:r>
              <a:rPr lang="zh-TW" altLang="en-US" sz="3200" dirty="0">
                <a:latin typeface="微軟正黑體" panose="020B0604030504040204" pitchFamily="34" charset="-120"/>
                <a:ea typeface="微軟正黑體" panose="020B0604030504040204" pitchFamily="34" charset="-120"/>
              </a:rPr>
              <a:t>，又能做到</a:t>
            </a:r>
            <a:r>
              <a:rPr lang="en-US" altLang="zh-TW" sz="3200" dirty="0">
                <a:latin typeface="微軟正黑體" panose="020B0604030504040204" pitchFamily="34" charset="-120"/>
                <a:ea typeface="微軟正黑體" panose="020B0604030504040204" pitchFamily="34" charset="-120"/>
              </a:rPr>
              <a:t>NLG</a:t>
            </a:r>
          </a:p>
          <a:p>
            <a:pPr marL="457200" indent="-457200" algn="l">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2019</a:t>
            </a:r>
            <a:r>
              <a:rPr lang="zh-TW" altLang="en-US" sz="3200" dirty="0">
                <a:latin typeface="微軟正黑體" panose="020B0604030504040204" pitchFamily="34" charset="-120"/>
                <a:ea typeface="微軟正黑體" panose="020B0604030504040204" pitchFamily="34" charset="-120"/>
              </a:rPr>
              <a:t>年提出，立即打敗所有當時</a:t>
            </a:r>
            <a:r>
              <a:rPr lang="en-US" altLang="zh-TW" sz="3200" dirty="0">
                <a:latin typeface="微軟正黑體" panose="020B0604030504040204" pitchFamily="34" charset="-120"/>
                <a:ea typeface="微軟正黑體" panose="020B0604030504040204" pitchFamily="34" charset="-120"/>
              </a:rPr>
              <a:t>PLM</a:t>
            </a:r>
            <a:r>
              <a:rPr lang="zh-TW" altLang="en-US" sz="3200" dirty="0">
                <a:latin typeface="微軟正黑體" panose="020B0604030504040204" pitchFamily="34" charset="-120"/>
                <a:ea typeface="微軟正黑體" panose="020B0604030504040204" pitchFamily="34" charset="-120"/>
              </a:rPr>
              <a:t>架構</a:t>
            </a:r>
            <a:endParaRPr lang="en-US" altLang="zh-TW" sz="3200" dirty="0">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比方說二分類，</a:t>
            </a:r>
            <a:r>
              <a:rPr lang="en-US" altLang="zh-TW" sz="3200" dirty="0">
                <a:latin typeface="微軟正黑體" panose="020B0604030504040204" pitchFamily="34" charset="-120"/>
                <a:ea typeface="微軟正黑體" panose="020B0604030504040204" pitchFamily="34" charset="-120"/>
              </a:rPr>
              <a:t>T5 </a:t>
            </a:r>
            <a:r>
              <a:rPr lang="zh-TW" altLang="en-US" sz="3200" dirty="0">
                <a:latin typeface="微軟正黑體" panose="020B0604030504040204" pitchFamily="34" charset="-120"/>
                <a:ea typeface="微軟正黑體" panose="020B0604030504040204" pitchFamily="34" charset="-120"/>
              </a:rPr>
              <a:t>甚至會直接產出字串形式的 “</a:t>
            </a:r>
            <a:r>
              <a:rPr lang="en-US" altLang="zh-TW" sz="3200" dirty="0">
                <a:latin typeface="微軟正黑體" panose="020B0604030504040204" pitchFamily="34" charset="-120"/>
                <a:ea typeface="微軟正黑體" panose="020B0604030504040204" pitchFamily="34" charset="-120"/>
              </a:rPr>
              <a:t>True” </a:t>
            </a:r>
            <a:r>
              <a:rPr lang="zh-TW" altLang="en-US" sz="3200" dirty="0">
                <a:latin typeface="微軟正黑體" panose="020B0604030504040204" pitchFamily="34" charset="-120"/>
                <a:ea typeface="微軟正黑體" panose="020B0604030504040204" pitchFamily="34" charset="-120"/>
              </a:rPr>
              <a:t>和 “</a:t>
            </a:r>
            <a:r>
              <a:rPr lang="en-US" altLang="zh-TW" sz="3200" dirty="0">
                <a:latin typeface="微軟正黑體" panose="020B0604030504040204" pitchFamily="34" charset="-120"/>
                <a:ea typeface="微軟正黑體" panose="020B0604030504040204" pitchFamily="34" charset="-120"/>
              </a:rPr>
              <a:t>False“</a:t>
            </a:r>
          </a:p>
          <a:p>
            <a:pPr marL="457200" indent="-457200" algn="l">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標識著</a:t>
            </a:r>
            <a:r>
              <a:rPr lang="en-US" altLang="zh-TW" sz="3200" dirty="0">
                <a:latin typeface="微軟正黑體" panose="020B0604030504040204" pitchFamily="34" charset="-120"/>
                <a:ea typeface="微軟正黑體" panose="020B0604030504040204" pitchFamily="34" charset="-120"/>
              </a:rPr>
              <a:t>PLM</a:t>
            </a:r>
            <a:r>
              <a:rPr lang="zh-TW" altLang="en-US" sz="3200" dirty="0">
                <a:latin typeface="微軟正黑體" panose="020B0604030504040204" pitchFamily="34" charset="-120"/>
                <a:ea typeface="微軟正黑體" panose="020B0604030504040204" pitchFamily="34" charset="-120"/>
              </a:rPr>
              <a:t>有走向</a:t>
            </a:r>
            <a:r>
              <a:rPr lang="en-US" altLang="zh-TW" sz="3200" dirty="0">
                <a:latin typeface="微軟正黑體" panose="020B0604030504040204" pitchFamily="34" charset="-120"/>
                <a:ea typeface="微軟正黑體" panose="020B0604030504040204" pitchFamily="34" charset="-120"/>
              </a:rPr>
              <a:t>AGI</a:t>
            </a:r>
            <a:r>
              <a:rPr lang="zh-TW" altLang="en-US" sz="3200" dirty="0">
                <a:latin typeface="微軟正黑體" panose="020B0604030504040204" pitchFamily="34" charset="-120"/>
                <a:ea typeface="微軟正黑體" panose="020B0604030504040204" pitchFamily="34" charset="-120"/>
              </a:rPr>
              <a:t>的意圖</a:t>
            </a:r>
            <a:endParaRPr lang="en-US" altLang="zh-TW" sz="3200" dirty="0">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其實</a:t>
            </a:r>
            <a:r>
              <a:rPr lang="en-US" altLang="zh-TW" sz="3200" dirty="0">
                <a:latin typeface="微軟正黑體" panose="020B0604030504040204" pitchFamily="34" charset="-120"/>
                <a:ea typeface="微軟正黑體" panose="020B0604030504040204" pitchFamily="34" charset="-120"/>
              </a:rPr>
              <a:t>2018</a:t>
            </a:r>
            <a:r>
              <a:rPr lang="zh-TW" altLang="en-US" sz="3200" dirty="0">
                <a:latin typeface="微軟正黑體" panose="020B0604030504040204" pitchFamily="34" charset="-120"/>
                <a:ea typeface="微軟正黑體" panose="020B0604030504040204" pitchFamily="34" charset="-120"/>
              </a:rPr>
              <a:t>年「</a:t>
            </a:r>
            <a:r>
              <a:rPr lang="en-US" altLang="zh-TW" sz="3200" dirty="0">
                <a:latin typeface="微軟正黑體" panose="020B0604030504040204" pitchFamily="34" charset="-120"/>
                <a:ea typeface="微軟正黑體" panose="020B0604030504040204" pitchFamily="34" charset="-120"/>
              </a:rPr>
              <a:t>NL Decathlon.....</a:t>
            </a:r>
            <a:r>
              <a:rPr lang="zh-TW" altLang="en-US" sz="3200" dirty="0">
                <a:latin typeface="微軟正黑體" panose="020B0604030504040204" pitchFamily="34" charset="-120"/>
                <a:ea typeface="微軟正黑體" panose="020B0604030504040204" pitchFamily="34" charset="-120"/>
              </a:rPr>
              <a:t>」</a:t>
            </a:r>
            <a:endParaRPr lang="en-US" altLang="zh-TW" sz="3200" dirty="0">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2015</a:t>
            </a:r>
            <a:r>
              <a:rPr lang="zh-TW" altLang="en-US" sz="3200" dirty="0">
                <a:latin typeface="微軟正黑體" panose="020B0604030504040204" pitchFamily="34" charset="-120"/>
                <a:ea typeface="微軟正黑體" panose="020B0604030504040204" pitchFamily="34" charset="-120"/>
              </a:rPr>
              <a:t>年</a:t>
            </a:r>
            <a:endParaRPr lang="en-US" altLang="zh-TW" sz="3200" dirty="0">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E8EA9494-6F12-45D1-2327-45B60010690E}"/>
              </a:ext>
            </a:extLst>
          </p:cNvPr>
          <p:cNvPicPr>
            <a:picLocks noChangeAspect="1"/>
          </p:cNvPicPr>
          <p:nvPr/>
        </p:nvPicPr>
        <p:blipFill>
          <a:blip r:embed="rId3"/>
          <a:stretch>
            <a:fillRect/>
          </a:stretch>
        </p:blipFill>
        <p:spPr>
          <a:xfrm>
            <a:off x="3429000" y="4953001"/>
            <a:ext cx="4419600" cy="510540"/>
          </a:xfrm>
          <a:prstGeom prst="rect">
            <a:avLst/>
          </a:prstGeom>
        </p:spPr>
      </p:pic>
      <p:pic>
        <p:nvPicPr>
          <p:cNvPr id="9" name="圖片 8">
            <a:extLst>
              <a:ext uri="{FF2B5EF4-FFF2-40B4-BE49-F238E27FC236}">
                <a16:creationId xmlns:a16="http://schemas.microsoft.com/office/drawing/2014/main" id="{5FE75205-75EB-354E-DB79-1A5A4CB98A0E}"/>
              </a:ext>
            </a:extLst>
          </p:cNvPr>
          <p:cNvPicPr>
            <a:picLocks noChangeAspect="1"/>
          </p:cNvPicPr>
          <p:nvPr/>
        </p:nvPicPr>
        <p:blipFill>
          <a:blip r:embed="rId4"/>
          <a:stretch>
            <a:fillRect/>
          </a:stretch>
        </p:blipFill>
        <p:spPr>
          <a:xfrm>
            <a:off x="747885" y="6012063"/>
            <a:ext cx="8305800" cy="533979"/>
          </a:xfrm>
          <a:prstGeom prst="rect">
            <a:avLst/>
          </a:prstGeom>
        </p:spPr>
      </p:pic>
    </p:spTree>
    <p:extLst>
      <p:ext uri="{BB962C8B-B14F-4D97-AF65-F5344CB8AC3E}">
        <p14:creationId xmlns:p14="http://schemas.microsoft.com/office/powerpoint/2010/main" val="3712878961"/>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1676400" y="3048000"/>
            <a:ext cx="5715000" cy="990600"/>
          </a:xfrm>
        </p:spPr>
        <p:txBody>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Tuning</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3/14/2024</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143</a:t>
            </a:fld>
            <a:endParaRPr kumimoji="0" lang="en-US" dirty="0"/>
          </a:p>
        </p:txBody>
      </p:sp>
    </p:spTree>
    <p:extLst>
      <p:ext uri="{BB962C8B-B14F-4D97-AF65-F5344CB8AC3E}">
        <p14:creationId xmlns:p14="http://schemas.microsoft.com/office/powerpoint/2010/main" val="3666813107"/>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057400" y="739965"/>
            <a:ext cx="56388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Learning In-context Learning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47625" y="69183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53400" y="6918325"/>
            <a:ext cx="914400" cy="244475"/>
          </a:xfrm>
        </p:spPr>
        <p:txBody>
          <a:bodyPr/>
          <a:lstStyle/>
          <a:p>
            <a:pPr algn="r"/>
            <a:fld id="{F99EC173-99AE-4773-AB25-02E469A13EAE}" type="slidenum">
              <a:rPr kumimoji="0" lang="en-US" sz="1200" smtClean="0">
                <a:solidFill>
                  <a:schemeClr val="tx2"/>
                </a:solidFill>
              </a:rPr>
              <a:pPr algn="r"/>
              <a:t>144</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828800"/>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LLM</a:t>
            </a:r>
            <a:r>
              <a:rPr lang="zh-TW" altLang="en-US" sz="3200" b="0" i="0" dirty="0">
                <a:effectLst/>
                <a:latin typeface="微軟正黑體" panose="020B0604030504040204" pitchFamily="34" charset="-120"/>
                <a:ea typeface="微軟正黑體" panose="020B0604030504040204" pitchFamily="34" charset="-120"/>
              </a:rPr>
              <a:t>會做</a:t>
            </a:r>
            <a:r>
              <a:rPr lang="en-US" altLang="zh-TW" sz="3200" b="0" i="0" dirty="0">
                <a:effectLst/>
                <a:latin typeface="微軟正黑體" panose="020B0604030504040204" pitchFamily="34" charset="-120"/>
                <a:ea typeface="微軟正黑體" panose="020B0604030504040204" pitchFamily="34" charset="-120"/>
              </a:rPr>
              <a:t>In-context learning</a:t>
            </a:r>
            <a:r>
              <a:rPr lang="zh-TW" altLang="en-US" sz="3200" b="0" i="0" dirty="0">
                <a:effectLst/>
                <a:latin typeface="微軟正黑體" panose="020B0604030504040204" pitchFamily="34" charset="-120"/>
                <a:ea typeface="微軟正黑體" panose="020B0604030504040204" pitchFamily="34" charset="-120"/>
              </a:rPr>
              <a:t>，看例子學答案，但只用</a:t>
            </a:r>
            <a:r>
              <a:rPr lang="en-US" altLang="zh-TW" sz="3200" b="0" i="0" dirty="0">
                <a:effectLst/>
                <a:latin typeface="微軟正黑體" panose="020B0604030504040204" pitchFamily="34" charset="-120"/>
                <a:ea typeface="微軟正黑體" panose="020B0604030504040204" pitchFamily="34" charset="-120"/>
              </a:rPr>
              <a:t>PLM</a:t>
            </a:r>
            <a:r>
              <a:rPr lang="zh-TW" altLang="en-US" sz="3200" b="0" i="0" dirty="0">
                <a:effectLst/>
                <a:latin typeface="微軟正黑體" panose="020B0604030504040204" pitchFamily="34" charset="-120"/>
                <a:ea typeface="微軟正黑體" panose="020B0604030504040204" pitchFamily="34" charset="-120"/>
              </a:rPr>
              <a:t>發現不夠，需要</a:t>
            </a:r>
            <a:r>
              <a:rPr lang="en-US" altLang="zh-TW" sz="3200" b="0" i="0" dirty="0">
                <a:effectLst/>
                <a:latin typeface="微軟正黑體" panose="020B0604030504040204" pitchFamily="34" charset="-120"/>
                <a:ea typeface="微軟正黑體" panose="020B0604030504040204" pitchFamily="34" charset="-120"/>
              </a:rPr>
              <a:t>FT</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a:t>
            </a:r>
            <a:r>
              <a:rPr lang="en-US" altLang="zh-TW" sz="3200" b="0" i="0" dirty="0">
                <a:effectLst/>
                <a:latin typeface="微軟正黑體" panose="020B0604030504040204" pitchFamily="34" charset="-120"/>
                <a:ea typeface="微軟正黑體" panose="020B0604030504040204" pitchFamily="34" charset="-120"/>
              </a:rPr>
              <a:t>FT</a:t>
            </a:r>
            <a:r>
              <a:rPr lang="zh-TW" altLang="en-US" sz="3200" b="0" i="0" dirty="0">
                <a:effectLst/>
                <a:latin typeface="微軟正黑體" panose="020B0604030504040204" pitchFamily="34" charset="-120"/>
                <a:ea typeface="微軟正黑體" panose="020B0604030504040204" pitchFamily="34" charset="-120"/>
              </a:rPr>
              <a:t>時訓練資料集換成</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問題</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例子</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答案</a:t>
            </a:r>
            <a:r>
              <a:rPr lang="en-US" altLang="zh-TW" sz="3200" b="0" i="0" dirty="0">
                <a:effectLst/>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此時模型可以根據問題給出不同的答案</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例：</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翻譯下句</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句子</a:t>
            </a:r>
            <a:r>
              <a:rPr lang="en-US" altLang="zh-TW" sz="3200" b="0" i="0" dirty="0">
                <a:effectLst/>
                <a:latin typeface="微軟正黑體" panose="020B0604030504040204" pitchFamily="34" charset="-120"/>
                <a:ea typeface="微軟正黑體" panose="020B0604030504040204" pitchFamily="34" charset="-120"/>
              </a:rPr>
              <a:t>)+(this is...)</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例：</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摘要下句</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同一句子</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摘要為</a:t>
            </a:r>
            <a:r>
              <a:rPr lang="en-US" altLang="zh-TW" sz="3200" b="0" i="0" dirty="0">
                <a:effectLst/>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LLM</a:t>
            </a:r>
            <a:r>
              <a:rPr lang="zh-TW" altLang="en-US" sz="3200" dirty="0">
                <a:latin typeface="微軟正黑體" panose="020B0604030504040204" pitchFamily="34" charset="-120"/>
                <a:ea typeface="微軟正黑體" panose="020B0604030504040204" pitchFamily="34" charset="-120"/>
              </a:rPr>
              <a:t>看到問題就知道何時要翻譯，何時要摘要，何時要分類</a:t>
            </a:r>
            <a:r>
              <a:rPr lang="en-US" altLang="zh-TW" sz="3200" dirty="0">
                <a:latin typeface="微軟正黑體" panose="020B0604030504040204" pitchFamily="34" charset="-120"/>
                <a:ea typeface="微軟正黑體" panose="020B0604030504040204" pitchFamily="34" charset="-120"/>
              </a:rPr>
              <a:t>....</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21923385"/>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524000" y="425393"/>
            <a:ext cx="638175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讓</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LLM</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看懂指令並回答</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47625" y="69183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53400" y="6918325"/>
            <a:ext cx="914400" cy="244475"/>
          </a:xfrm>
        </p:spPr>
        <p:txBody>
          <a:bodyPr/>
          <a:lstStyle/>
          <a:p>
            <a:pPr algn="r"/>
            <a:fld id="{F99EC173-99AE-4773-AB25-02E469A13EAE}" type="slidenum">
              <a:rPr kumimoji="0" lang="en-US" sz="1200" smtClean="0">
                <a:solidFill>
                  <a:schemeClr val="tx2"/>
                </a:solidFill>
              </a:rPr>
              <a:pPr algn="r"/>
              <a:t>145</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89113" y="1531362"/>
            <a:ext cx="7924800" cy="5509200"/>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所以我們希望</a:t>
            </a:r>
            <a:r>
              <a:rPr lang="en-US" altLang="zh-TW" sz="3200" b="0" i="0" dirty="0">
                <a:effectLst/>
                <a:latin typeface="微軟正黑體" panose="020B0604030504040204" pitchFamily="34" charset="-120"/>
                <a:ea typeface="微軟正黑體" panose="020B0604030504040204" pitchFamily="34" charset="-120"/>
              </a:rPr>
              <a:t>LLM</a:t>
            </a:r>
            <a:r>
              <a:rPr lang="zh-TW" altLang="en-US" sz="3200" b="0" i="0" dirty="0">
                <a:effectLst/>
                <a:latin typeface="微軟正黑體" panose="020B0604030504040204" pitchFamily="34" charset="-120"/>
                <a:ea typeface="微軟正黑體" panose="020B0604030504040204" pitchFamily="34" charset="-120"/>
              </a:rPr>
              <a:t>了解「指令」</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必須對人類語言有很強的抽象能力</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能不能把「</a:t>
            </a:r>
            <a:r>
              <a:rPr lang="zh-TW" altLang="en-US" sz="3200" b="0" i="0" dirty="0">
                <a:solidFill>
                  <a:srgbClr val="FF0000"/>
                </a:solidFill>
                <a:effectLst/>
                <a:latin typeface="微軟正黑體" panose="020B0604030504040204" pitchFamily="34" charset="-120"/>
                <a:ea typeface="微軟正黑體" panose="020B0604030504040204" pitchFamily="34" charset="-120"/>
              </a:rPr>
              <a:t>理解指令</a:t>
            </a:r>
            <a:r>
              <a:rPr lang="zh-TW" altLang="en-US" sz="3200" b="0" i="0" dirty="0">
                <a:effectLst/>
                <a:latin typeface="微軟正黑體" panose="020B0604030504040204" pitchFamily="34" charset="-120"/>
                <a:ea typeface="微軟正黑體" panose="020B0604030504040204" pitchFamily="34" charset="-120"/>
              </a:rPr>
              <a:t>」的能力加入</a:t>
            </a:r>
            <a:r>
              <a:rPr lang="en-US" altLang="zh-TW" sz="3200" b="0" i="0" dirty="0" err="1">
                <a:effectLst/>
                <a:latin typeface="微軟正黑體" panose="020B0604030504040204" pitchFamily="34" charset="-120"/>
                <a:ea typeface="微軟正黑體" panose="020B0604030504040204" pitchFamily="34" charset="-120"/>
              </a:rPr>
              <a:t>llm</a:t>
            </a:r>
            <a:r>
              <a:rPr lang="en-US" altLang="zh-TW" sz="3200" b="0" i="0" dirty="0">
                <a:effectLst/>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從前用</a:t>
            </a:r>
            <a:r>
              <a:rPr lang="en-US" altLang="zh-TW" sz="3200" b="0" i="0" dirty="0">
                <a:effectLst/>
                <a:latin typeface="微軟正黑體" panose="020B0604030504040204" pitchFamily="34" charset="-120"/>
                <a:ea typeface="微軟正黑體" panose="020B0604030504040204" pitchFamily="34" charset="-120"/>
              </a:rPr>
              <a:t>downstream task</a:t>
            </a:r>
            <a:r>
              <a:rPr lang="zh-TW" altLang="en-US" sz="3200" b="0" i="0" dirty="0">
                <a:effectLst/>
                <a:latin typeface="微軟正黑體" panose="020B0604030504040204" pitchFamily="34" charset="-120"/>
                <a:ea typeface="微軟正黑體" panose="020B0604030504040204" pitchFamily="34" charset="-120"/>
              </a:rPr>
              <a:t>的少量</a:t>
            </a:r>
            <a:r>
              <a:rPr lang="en-US" altLang="zh-TW" sz="3200" dirty="0">
                <a:latin typeface="微軟正黑體" panose="020B0604030504040204" pitchFamily="34" charset="-120"/>
                <a:ea typeface="微軟正黑體" panose="020B0604030504040204" pitchFamily="34" charset="-120"/>
              </a:rPr>
              <a:t>data</a:t>
            </a:r>
            <a:r>
              <a:rPr lang="zh-TW" altLang="en-US" sz="3200" dirty="0">
                <a:latin typeface="微軟正黑體" panose="020B0604030504040204" pitchFamily="34" charset="-120"/>
                <a:ea typeface="微軟正黑體" panose="020B0604030504040204" pitchFamily="34" charset="-120"/>
              </a:rPr>
              <a:t>來</a:t>
            </a:r>
            <a:r>
              <a:rPr lang="en-US" altLang="zh-TW" sz="3200" dirty="0">
                <a:latin typeface="微軟正黑體" panose="020B0604030504040204" pitchFamily="34" charset="-120"/>
                <a:ea typeface="微軟正黑體" panose="020B0604030504040204" pitchFamily="34" charset="-120"/>
              </a:rPr>
              <a:t>fine tune </a:t>
            </a:r>
            <a:r>
              <a:rPr lang="en-US" altLang="zh-TW" sz="3200" dirty="0" err="1">
                <a:latin typeface="微軟正黑體" panose="020B0604030504040204" pitchFamily="34" charset="-120"/>
                <a:ea typeface="微軟正黑體" panose="020B0604030504040204" pitchFamily="34" charset="-120"/>
              </a:rPr>
              <a:t>plm</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能不能用一些充滿「指令」的</a:t>
            </a:r>
            <a:r>
              <a:rPr lang="en-US" altLang="zh-TW" sz="3200" b="0" i="0" dirty="0">
                <a:effectLst/>
                <a:latin typeface="微軟正黑體" panose="020B0604030504040204" pitchFamily="34" charset="-120"/>
                <a:ea typeface="微軟正黑體" panose="020B0604030504040204" pitchFamily="34" charset="-120"/>
              </a:rPr>
              <a:t>data</a:t>
            </a:r>
            <a:r>
              <a:rPr lang="zh-TW" altLang="en-US" sz="3200" b="0" i="0" dirty="0">
                <a:effectLst/>
                <a:latin typeface="微軟正黑體" panose="020B0604030504040204" pitchFamily="34" charset="-120"/>
                <a:ea typeface="微軟正黑體" panose="020B0604030504040204" pitchFamily="34" charset="-120"/>
              </a:rPr>
              <a:t>來教</a:t>
            </a:r>
            <a:r>
              <a:rPr lang="en-US" altLang="zh-TW" sz="3200" b="0" i="0" dirty="0" err="1">
                <a:effectLst/>
                <a:latin typeface="微軟正黑體" panose="020B0604030504040204" pitchFamily="34" charset="-120"/>
                <a:ea typeface="微軟正黑體" panose="020B0604030504040204" pitchFamily="34" charset="-120"/>
              </a:rPr>
              <a:t>llm</a:t>
            </a:r>
            <a:r>
              <a:rPr lang="zh-TW" altLang="en-US" sz="3200" b="0" i="0" dirty="0">
                <a:effectLst/>
                <a:latin typeface="微軟正黑體" panose="020B0604030504040204" pitchFamily="34" charset="-120"/>
                <a:ea typeface="微軟正黑體" panose="020B0604030504040204" pitchFamily="34" charset="-120"/>
              </a:rPr>
              <a:t>看懂指令？知道我們要下指令這件事，而不是看資料本身的意義？</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稱</a:t>
            </a:r>
            <a:r>
              <a:rPr lang="en-US" altLang="zh-TW" sz="3200" b="0" i="0" dirty="0">
                <a:effectLst/>
                <a:latin typeface="微軟正黑體" panose="020B0604030504040204" pitchFamily="34" charset="-120"/>
                <a:ea typeface="微軟正黑體" panose="020B0604030504040204" pitchFamily="34" charset="-120"/>
              </a:rPr>
              <a:t>Instruction Tuning</a:t>
            </a:r>
            <a:r>
              <a:rPr lang="zh-TW" altLang="en-US" sz="3200" b="0" i="0" dirty="0">
                <a:effectLst/>
                <a:latin typeface="微軟正黑體" panose="020B0604030504040204" pitchFamily="34" charset="-120"/>
                <a:ea typeface="微軟正黑體" panose="020B0604030504040204" pitchFamily="34" charset="-120"/>
              </a:rPr>
              <a:t>，又稱</a:t>
            </a:r>
            <a:r>
              <a:rPr lang="en-US" altLang="zh-TW" sz="3200" b="0" i="0" dirty="0">
                <a:effectLst/>
                <a:latin typeface="微軟正黑體" panose="020B0604030504040204" pitchFamily="34" charset="-120"/>
                <a:ea typeface="微軟正黑體" panose="020B0604030504040204" pitchFamily="34" charset="-120"/>
              </a:rPr>
              <a:t>Supervised Fine Tuning(SFT)</a:t>
            </a: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246058707"/>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21EBA751-07C7-8422-9543-E636C3FA7E5A}"/>
              </a:ext>
            </a:extLst>
          </p:cNvPr>
          <p:cNvPicPr>
            <a:picLocks noChangeAspect="1"/>
          </p:cNvPicPr>
          <p:nvPr/>
        </p:nvPicPr>
        <p:blipFill>
          <a:blip r:embed="rId2"/>
          <a:stretch>
            <a:fillRect/>
          </a:stretch>
        </p:blipFill>
        <p:spPr>
          <a:xfrm>
            <a:off x="0" y="1415175"/>
            <a:ext cx="9144000" cy="4027650"/>
          </a:xfrm>
          <a:prstGeom prst="rect">
            <a:avLst/>
          </a:prstGeom>
        </p:spPr>
      </p:pic>
    </p:spTree>
    <p:extLst>
      <p:ext uri="{BB962C8B-B14F-4D97-AF65-F5344CB8AC3E}">
        <p14:creationId xmlns:p14="http://schemas.microsoft.com/office/powerpoint/2010/main" val="4224083853"/>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92B74827-EF21-CB41-F2D8-3E62278609B3}"/>
              </a:ext>
            </a:extLst>
          </p:cNvPr>
          <p:cNvPicPr>
            <a:picLocks noChangeAspect="1"/>
          </p:cNvPicPr>
          <p:nvPr/>
        </p:nvPicPr>
        <p:blipFill>
          <a:blip r:embed="rId2"/>
          <a:stretch>
            <a:fillRect/>
          </a:stretch>
        </p:blipFill>
        <p:spPr>
          <a:xfrm>
            <a:off x="0" y="1800516"/>
            <a:ext cx="9144000" cy="3256968"/>
          </a:xfrm>
          <a:prstGeom prst="rect">
            <a:avLst/>
          </a:prstGeom>
        </p:spPr>
      </p:pic>
    </p:spTree>
    <p:extLst>
      <p:ext uri="{BB962C8B-B14F-4D97-AF65-F5344CB8AC3E}">
        <p14:creationId xmlns:p14="http://schemas.microsoft.com/office/powerpoint/2010/main" val="1924299039"/>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B9DFBF5D-419D-7B1B-8DF5-F75228365A2B}"/>
              </a:ext>
            </a:extLst>
          </p:cNvPr>
          <p:cNvPicPr>
            <a:picLocks noChangeAspect="1"/>
          </p:cNvPicPr>
          <p:nvPr/>
        </p:nvPicPr>
        <p:blipFill>
          <a:blip r:embed="rId2"/>
          <a:stretch>
            <a:fillRect/>
          </a:stretch>
        </p:blipFill>
        <p:spPr>
          <a:xfrm>
            <a:off x="0" y="1614714"/>
            <a:ext cx="9144000" cy="3628571"/>
          </a:xfrm>
          <a:prstGeom prst="rect">
            <a:avLst/>
          </a:prstGeom>
        </p:spPr>
      </p:pic>
    </p:spTree>
    <p:extLst>
      <p:ext uri="{BB962C8B-B14F-4D97-AF65-F5344CB8AC3E}">
        <p14:creationId xmlns:p14="http://schemas.microsoft.com/office/powerpoint/2010/main" val="1344856640"/>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12EAFBBD-8E91-4EA6-394D-BA4569E541B6}"/>
              </a:ext>
            </a:extLst>
          </p:cNvPr>
          <p:cNvPicPr>
            <a:picLocks noChangeAspect="1"/>
          </p:cNvPicPr>
          <p:nvPr/>
        </p:nvPicPr>
        <p:blipFill>
          <a:blip r:embed="rId2"/>
          <a:stretch>
            <a:fillRect/>
          </a:stretch>
        </p:blipFill>
        <p:spPr>
          <a:xfrm>
            <a:off x="0" y="1834950"/>
            <a:ext cx="9144000" cy="3188099"/>
          </a:xfrm>
          <a:prstGeom prst="rect">
            <a:avLst/>
          </a:prstGeom>
        </p:spPr>
      </p:pic>
    </p:spTree>
    <p:extLst>
      <p:ext uri="{BB962C8B-B14F-4D97-AF65-F5344CB8AC3E}">
        <p14:creationId xmlns:p14="http://schemas.microsoft.com/office/powerpoint/2010/main" val="250115616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348800"/>
            <a:ext cx="8077200" cy="5016758"/>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把文字轉換為向量表示法</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所有文字的維度必須一樣</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舉例來說，用</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ASCII CODE</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的話，「</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DOG</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」的向量表示法就是</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(68, 79, 77)</a:t>
            </a:r>
          </a:p>
          <a:p>
            <a:pPr marL="457200" indent="-45720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但不同的字長，向量維度就不一樣</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可以用各種數值作為向量值，如「詞頻」、「相似度」等</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文字向量的建立，稱</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embedding</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需要手動建立向量的特徵，稱特徵工程</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en-US" altLang="zh-TW"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Feature Engineering</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p:txBody>
      </p:sp>
      <p:sp>
        <p:nvSpPr>
          <p:cNvPr id="4" name="文字版面配置區 2"/>
          <p:cNvSpPr txBox="1">
            <a:spLocks/>
          </p:cNvSpPr>
          <p:nvPr/>
        </p:nvSpPr>
        <p:spPr>
          <a:xfrm>
            <a:off x="3048000" y="228600"/>
            <a:ext cx="3962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向量表示法</a:t>
            </a:r>
          </a:p>
        </p:txBody>
      </p:sp>
    </p:spTree>
    <p:extLst>
      <p:ext uri="{BB962C8B-B14F-4D97-AF65-F5344CB8AC3E}">
        <p14:creationId xmlns:p14="http://schemas.microsoft.com/office/powerpoint/2010/main" val="2765211697"/>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F90BD7AF-755D-2557-223D-88F2BD4C275B}"/>
              </a:ext>
            </a:extLst>
          </p:cNvPr>
          <p:cNvPicPr>
            <a:picLocks noChangeAspect="1"/>
          </p:cNvPicPr>
          <p:nvPr/>
        </p:nvPicPr>
        <p:blipFill>
          <a:blip r:embed="rId2"/>
          <a:stretch>
            <a:fillRect/>
          </a:stretch>
        </p:blipFill>
        <p:spPr>
          <a:xfrm>
            <a:off x="0" y="1028451"/>
            <a:ext cx="9144000" cy="4801098"/>
          </a:xfrm>
          <a:prstGeom prst="rect">
            <a:avLst/>
          </a:prstGeom>
        </p:spPr>
      </p:pic>
    </p:spTree>
    <p:extLst>
      <p:ext uri="{BB962C8B-B14F-4D97-AF65-F5344CB8AC3E}">
        <p14:creationId xmlns:p14="http://schemas.microsoft.com/office/powerpoint/2010/main" val="978417947"/>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5652D432-E58C-E337-68B5-497715E27A8B}"/>
              </a:ext>
            </a:extLst>
          </p:cNvPr>
          <p:cNvPicPr>
            <a:picLocks noChangeAspect="1"/>
          </p:cNvPicPr>
          <p:nvPr/>
        </p:nvPicPr>
        <p:blipFill>
          <a:blip r:embed="rId2"/>
          <a:stretch>
            <a:fillRect/>
          </a:stretch>
        </p:blipFill>
        <p:spPr>
          <a:xfrm>
            <a:off x="0" y="1212353"/>
            <a:ext cx="9144000" cy="4433293"/>
          </a:xfrm>
          <a:prstGeom prst="rect">
            <a:avLst/>
          </a:prstGeom>
        </p:spPr>
      </p:pic>
    </p:spTree>
    <p:extLst>
      <p:ext uri="{BB962C8B-B14F-4D97-AF65-F5344CB8AC3E}">
        <p14:creationId xmlns:p14="http://schemas.microsoft.com/office/powerpoint/2010/main" val="2065710865"/>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9ABA51BE-AB9E-D821-01D1-F18A77DDDBED}"/>
              </a:ext>
            </a:extLst>
          </p:cNvPr>
          <p:cNvPicPr>
            <a:picLocks noChangeAspect="1"/>
          </p:cNvPicPr>
          <p:nvPr/>
        </p:nvPicPr>
        <p:blipFill>
          <a:blip r:embed="rId2"/>
          <a:stretch>
            <a:fillRect/>
          </a:stretch>
        </p:blipFill>
        <p:spPr>
          <a:xfrm>
            <a:off x="76200" y="1219200"/>
            <a:ext cx="8925845" cy="4530324"/>
          </a:xfrm>
          <a:prstGeom prst="rect">
            <a:avLst/>
          </a:prstGeom>
        </p:spPr>
      </p:pic>
    </p:spTree>
    <p:extLst>
      <p:ext uri="{BB962C8B-B14F-4D97-AF65-F5344CB8AC3E}">
        <p14:creationId xmlns:p14="http://schemas.microsoft.com/office/powerpoint/2010/main" val="1131226265"/>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tuning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153</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400" y="1044115"/>
            <a:ext cx="7924800" cy="107721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讓模型聽懂指令，用指令微調</a:t>
            </a:r>
            <a:r>
              <a:rPr lang="en-US" altLang="zh-TW" sz="3200" b="0" i="0" dirty="0">
                <a:effectLst/>
                <a:latin typeface="微軟正黑體" panose="020B0604030504040204" pitchFamily="34" charset="-120"/>
                <a:ea typeface="微軟正黑體" panose="020B0604030504040204" pitchFamily="34" charset="-120"/>
              </a:rPr>
              <a:t>LLM</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在測試時，給一個沒見過的指令</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C655B755-6CDA-2B0C-D5B4-4D868FA38CEA}"/>
              </a:ext>
            </a:extLst>
          </p:cNvPr>
          <p:cNvPicPr>
            <a:picLocks noChangeAspect="1"/>
          </p:cNvPicPr>
          <p:nvPr/>
        </p:nvPicPr>
        <p:blipFill>
          <a:blip r:embed="rId3"/>
          <a:stretch>
            <a:fillRect/>
          </a:stretch>
        </p:blipFill>
        <p:spPr>
          <a:xfrm>
            <a:off x="0" y="2187465"/>
            <a:ext cx="9144000" cy="3626420"/>
          </a:xfrm>
          <a:prstGeom prst="rect">
            <a:avLst/>
          </a:prstGeom>
        </p:spPr>
      </p:pic>
    </p:spTree>
    <p:extLst>
      <p:ext uri="{BB962C8B-B14F-4D97-AF65-F5344CB8AC3E}">
        <p14:creationId xmlns:p14="http://schemas.microsoft.com/office/powerpoint/2010/main" val="3667943352"/>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tuning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154</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讓模型學會指示，</a:t>
            </a:r>
            <a:r>
              <a:rPr lang="en-US" altLang="zh-TW" sz="3200" b="0" i="0" dirty="0">
                <a:effectLst/>
                <a:latin typeface="微軟正黑體" panose="020B0604030504040204" pitchFamily="34" charset="-120"/>
                <a:ea typeface="微軟正黑體" panose="020B0604030504040204" pitchFamily="34" charset="-120"/>
              </a:rPr>
              <a:t>2021</a:t>
            </a:r>
            <a:r>
              <a:rPr lang="zh-TW" altLang="en-US" sz="3200" b="0" i="0" dirty="0">
                <a:effectLst/>
                <a:latin typeface="微軟正黑體" panose="020B0604030504040204" pitchFamily="34" charset="-120"/>
                <a:ea typeface="微軟正黑體" panose="020B0604030504040204" pitchFamily="34" charset="-120"/>
              </a:rPr>
              <a:t>年的</a:t>
            </a:r>
            <a:r>
              <a:rPr lang="en-US" altLang="zh-TW" sz="3200" b="0" i="0" dirty="0">
                <a:effectLst/>
                <a:latin typeface="微軟正黑體" panose="020B0604030504040204" pitchFamily="34" charset="-120"/>
                <a:ea typeface="微軟正黑體" panose="020B0604030504040204" pitchFamily="34" charset="-120"/>
              </a:rPr>
              <a:t>T0</a:t>
            </a:r>
            <a:r>
              <a:rPr lang="zh-TW" altLang="en-US" sz="3200" b="0" i="0" dirty="0">
                <a:effectLst/>
                <a:latin typeface="微軟正黑體" panose="020B0604030504040204" pitchFamily="34" charset="-120"/>
                <a:ea typeface="微軟正黑體" panose="020B0604030504040204" pitchFamily="34" charset="-120"/>
              </a:rPr>
              <a:t>模型</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57EE6239-D52B-690C-EB7C-A1E09A0270E3}"/>
              </a:ext>
            </a:extLst>
          </p:cNvPr>
          <p:cNvPicPr>
            <a:picLocks noChangeAspect="1"/>
          </p:cNvPicPr>
          <p:nvPr/>
        </p:nvPicPr>
        <p:blipFill>
          <a:blip r:embed="rId3"/>
          <a:stretch>
            <a:fillRect/>
          </a:stretch>
        </p:blipFill>
        <p:spPr>
          <a:xfrm>
            <a:off x="533400" y="1668537"/>
            <a:ext cx="8305800" cy="4851175"/>
          </a:xfrm>
          <a:prstGeom prst="rect">
            <a:avLst/>
          </a:prstGeom>
        </p:spPr>
      </p:pic>
    </p:spTree>
    <p:extLst>
      <p:ext uri="{BB962C8B-B14F-4D97-AF65-F5344CB8AC3E}">
        <p14:creationId xmlns:p14="http://schemas.microsoft.com/office/powerpoint/2010/main" val="3437658418"/>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tuning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155</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1569660"/>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讓模型學會指示，</a:t>
            </a:r>
            <a:r>
              <a:rPr lang="en-US" altLang="zh-TW" sz="3200" b="0" i="0" dirty="0">
                <a:effectLst/>
                <a:latin typeface="微軟正黑體" panose="020B0604030504040204" pitchFamily="34" charset="-120"/>
                <a:ea typeface="微軟正黑體" panose="020B0604030504040204" pitchFamily="34" charset="-120"/>
              </a:rPr>
              <a:t>2021</a:t>
            </a:r>
            <a:r>
              <a:rPr lang="zh-TW" altLang="en-US" sz="3200" b="0" i="0" dirty="0">
                <a:effectLst/>
                <a:latin typeface="微軟正黑體" panose="020B0604030504040204" pitchFamily="34" charset="-120"/>
                <a:ea typeface="微軟正黑體" panose="020B0604030504040204" pitchFamily="34" charset="-120"/>
              </a:rPr>
              <a:t>年的</a:t>
            </a:r>
            <a:r>
              <a:rPr lang="en-US" altLang="zh-TW" sz="3200" b="0" i="0" dirty="0">
                <a:effectLst/>
                <a:latin typeface="微軟正黑體" panose="020B0604030504040204" pitchFamily="34" charset="-120"/>
                <a:ea typeface="微軟正黑體" panose="020B0604030504040204" pitchFamily="34" charset="-120"/>
              </a:rPr>
              <a:t>FLAN</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找很多任務，每個任務有很多資料集</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748C3102-5758-3376-9FD1-709B1A7BC12F}"/>
              </a:ext>
            </a:extLst>
          </p:cNvPr>
          <p:cNvPicPr>
            <a:picLocks noChangeAspect="1"/>
          </p:cNvPicPr>
          <p:nvPr/>
        </p:nvPicPr>
        <p:blipFill>
          <a:blip r:embed="rId3"/>
          <a:stretch>
            <a:fillRect/>
          </a:stretch>
        </p:blipFill>
        <p:spPr>
          <a:xfrm>
            <a:off x="0" y="3581400"/>
            <a:ext cx="9144000" cy="2828384"/>
          </a:xfrm>
          <a:prstGeom prst="rect">
            <a:avLst/>
          </a:prstGeom>
        </p:spPr>
      </p:pic>
    </p:spTree>
    <p:extLst>
      <p:ext uri="{BB962C8B-B14F-4D97-AF65-F5344CB8AC3E}">
        <p14:creationId xmlns:p14="http://schemas.microsoft.com/office/powerpoint/2010/main" val="1712769814"/>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tuning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156</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1569660"/>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把任務改寫成指令，但要怎麼下指令？</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每個任務想了</a:t>
            </a:r>
            <a:r>
              <a:rPr lang="en-US" altLang="zh-TW" sz="3200" b="0" i="0" dirty="0">
                <a:effectLst/>
                <a:latin typeface="微軟正黑體" panose="020B0604030504040204" pitchFamily="34" charset="-120"/>
                <a:ea typeface="微軟正黑體" panose="020B0604030504040204" pitchFamily="34" charset="-120"/>
              </a:rPr>
              <a:t>10</a:t>
            </a:r>
            <a:r>
              <a:rPr lang="zh-TW" altLang="en-US" sz="3200" b="0" i="0" dirty="0">
                <a:effectLst/>
                <a:latin typeface="微軟正黑體" panose="020B0604030504040204" pitchFamily="34" charset="-120"/>
                <a:ea typeface="微軟正黑體" panose="020B0604030504040204" pitchFamily="34" charset="-120"/>
              </a:rPr>
              <a:t>種描述方式</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下圖是</a:t>
            </a:r>
            <a:r>
              <a:rPr lang="en-US" altLang="zh-TW" sz="3200" dirty="0">
                <a:latin typeface="微軟正黑體" panose="020B0604030504040204" pitchFamily="34" charset="-120"/>
                <a:ea typeface="微軟正黑體" panose="020B0604030504040204" pitchFamily="34" charset="-120"/>
              </a:rPr>
              <a:t>NLP</a:t>
            </a:r>
            <a:r>
              <a:rPr lang="zh-TW" altLang="en-US" sz="3200" dirty="0">
                <a:latin typeface="微軟正黑體" panose="020B0604030504040204" pitchFamily="34" charset="-120"/>
                <a:ea typeface="微軟正黑體" panose="020B0604030504040204" pitchFamily="34" charset="-120"/>
              </a:rPr>
              <a:t>範例</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70E080E6-0104-8C9B-CF87-0ABDAFB471E9}"/>
              </a:ext>
            </a:extLst>
          </p:cNvPr>
          <p:cNvPicPr>
            <a:picLocks noChangeAspect="1"/>
          </p:cNvPicPr>
          <p:nvPr/>
        </p:nvPicPr>
        <p:blipFill>
          <a:blip r:embed="rId3"/>
          <a:stretch>
            <a:fillRect/>
          </a:stretch>
        </p:blipFill>
        <p:spPr>
          <a:xfrm>
            <a:off x="167354" y="3429000"/>
            <a:ext cx="8809292" cy="2947991"/>
          </a:xfrm>
          <a:prstGeom prst="rect">
            <a:avLst/>
          </a:prstGeom>
        </p:spPr>
      </p:pic>
    </p:spTree>
    <p:extLst>
      <p:ext uri="{BB962C8B-B14F-4D97-AF65-F5344CB8AC3E}">
        <p14:creationId xmlns:p14="http://schemas.microsoft.com/office/powerpoint/2010/main" val="1147579229"/>
      </p:ext>
    </p:extLst>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tuning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157</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測試的任務不會在訓練時出現</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4453EC46-1EEB-9D8E-FB41-591DBD14EC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2362200"/>
            <a:ext cx="6934200" cy="3901231"/>
          </a:xfrm>
          <a:prstGeom prst="rect">
            <a:avLst/>
          </a:prstGeom>
        </p:spPr>
      </p:pic>
    </p:spTree>
    <p:extLst>
      <p:ext uri="{BB962C8B-B14F-4D97-AF65-F5344CB8AC3E}">
        <p14:creationId xmlns:p14="http://schemas.microsoft.com/office/powerpoint/2010/main" val="650541035"/>
      </p:ext>
    </p:extLst>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295400" y="304800"/>
            <a:ext cx="6553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產生下個字</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vs.</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看懂指令</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47625" y="69183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53400" y="6918325"/>
            <a:ext cx="914400" cy="244475"/>
          </a:xfrm>
        </p:spPr>
        <p:txBody>
          <a:bodyPr/>
          <a:lstStyle/>
          <a:p>
            <a:pPr algn="r"/>
            <a:fld id="{F99EC173-99AE-4773-AB25-02E469A13EAE}" type="slidenum">
              <a:rPr kumimoji="0" lang="en-US" sz="1200" smtClean="0">
                <a:solidFill>
                  <a:schemeClr val="tx2"/>
                </a:solidFill>
              </a:rPr>
              <a:pPr algn="r"/>
              <a:t>158</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752600"/>
            <a:ext cx="7924800" cy="4524315"/>
          </a:xfrm>
          <a:prstGeom prst="rect">
            <a:avLst/>
          </a:prstGeom>
          <a:noFill/>
        </p:spPr>
        <p:txBody>
          <a:bodyPr wrap="square" rtlCol="0">
            <a:spAutoFit/>
          </a:bodyPr>
          <a:lstStyle/>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GPT</a:t>
            </a:r>
            <a:r>
              <a:rPr lang="zh-TW" altLang="en-US" sz="3200" b="0" i="0" dirty="0">
                <a:effectLst/>
                <a:latin typeface="微軟正黑體" panose="020B0604030504040204" pitchFamily="34" charset="-120"/>
                <a:ea typeface="微軟正黑體" panose="020B0604030504040204" pitchFamily="34" charset="-120"/>
              </a:rPr>
              <a:t>的生成</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沒有問答</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指令的概念</a:t>
            </a:r>
            <a:r>
              <a:rPr lang="en-US" altLang="zh-TW" sz="3200" b="0" i="0" dirty="0">
                <a:effectLst/>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如何向一個</a:t>
            </a:r>
            <a:r>
              <a:rPr lang="en-US" altLang="zh-TW" sz="3200" b="0" i="0" dirty="0">
                <a:effectLst/>
                <a:latin typeface="微軟正黑體" panose="020B0604030504040204" pitchFamily="34" charset="-120"/>
                <a:ea typeface="微軟正黑體" panose="020B0604030504040204" pitchFamily="34" charset="-120"/>
              </a:rPr>
              <a:t>6</a:t>
            </a:r>
            <a:r>
              <a:rPr lang="zh-TW" altLang="en-US" sz="3200" b="0" i="0" dirty="0">
                <a:effectLst/>
                <a:latin typeface="微軟正黑體" panose="020B0604030504040204" pitchFamily="34" charset="-120"/>
                <a:ea typeface="微軟正黑體" panose="020B0604030504040204" pitchFamily="34" charset="-120"/>
              </a:rPr>
              <a:t>歲小孩解釋登月？</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solidFill>
                  <a:srgbClr val="FF0000"/>
                </a:solidFill>
                <a:effectLst/>
                <a:latin typeface="微軟正黑體" panose="020B0604030504040204" pitchFamily="34" charset="-120"/>
                <a:ea typeface="微軟正黑體" panose="020B0604030504040204" pitchFamily="34" charset="-120"/>
              </a:rPr>
              <a:t>如何向一個</a:t>
            </a:r>
            <a:r>
              <a:rPr lang="en-US" altLang="zh-TW" sz="3200" b="0" i="0" dirty="0">
                <a:solidFill>
                  <a:srgbClr val="FF0000"/>
                </a:solidFill>
                <a:effectLst/>
                <a:latin typeface="微軟正黑體" panose="020B0604030504040204" pitchFamily="34" charset="-120"/>
                <a:ea typeface="微軟正黑體" panose="020B0604030504040204" pitchFamily="34" charset="-120"/>
              </a:rPr>
              <a:t>5</a:t>
            </a:r>
            <a:r>
              <a:rPr lang="zh-TW" altLang="en-US" sz="3200" b="0" i="0" dirty="0">
                <a:solidFill>
                  <a:srgbClr val="FF0000"/>
                </a:solidFill>
                <a:effectLst/>
                <a:latin typeface="微軟正黑體" panose="020B0604030504040204" pitchFamily="34" charset="-120"/>
                <a:ea typeface="微軟正黑體" panose="020B0604030504040204" pitchFamily="34" charset="-120"/>
              </a:rPr>
              <a:t>歲小孩解釋登月？</a:t>
            </a:r>
            <a:endParaRPr lang="en-US" altLang="zh-TW" sz="3200" b="0" i="0" dirty="0">
              <a:solidFill>
                <a:srgbClr val="FF0000"/>
              </a:solidFill>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solidFill>
                  <a:srgbClr val="FF0000"/>
                </a:solidFill>
                <a:effectLst/>
                <a:latin typeface="微軟正黑體" panose="020B0604030504040204" pitchFamily="34" charset="-120"/>
                <a:ea typeface="微軟正黑體" panose="020B0604030504040204" pitchFamily="34" charset="-120"/>
              </a:rPr>
              <a:t>如何向一個</a:t>
            </a:r>
            <a:r>
              <a:rPr lang="en-US" altLang="zh-TW" sz="3200" dirty="0">
                <a:solidFill>
                  <a:srgbClr val="FF0000"/>
                </a:solidFill>
                <a:latin typeface="微軟正黑體" panose="020B0604030504040204" pitchFamily="34" charset="-120"/>
                <a:ea typeface="微軟正黑體" panose="020B0604030504040204" pitchFamily="34" charset="-120"/>
              </a:rPr>
              <a:t>6</a:t>
            </a:r>
            <a:r>
              <a:rPr lang="zh-TW" altLang="en-US" sz="3200" dirty="0">
                <a:solidFill>
                  <a:srgbClr val="FF0000"/>
                </a:solidFill>
                <a:latin typeface="微軟正黑體" panose="020B0604030504040204" pitchFamily="34" charset="-120"/>
                <a:ea typeface="微軟正黑體" panose="020B0604030504040204" pitchFamily="34" charset="-120"/>
              </a:rPr>
              <a:t>歲小孩登釋滿月？</a:t>
            </a:r>
            <a:endParaRPr lang="en-US" altLang="zh-TW" sz="3200" dirty="0">
              <a:solidFill>
                <a:srgbClr val="FF0000"/>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b="0" i="0" dirty="0">
                <a:solidFill>
                  <a:srgbClr val="FF0000"/>
                </a:solidFill>
                <a:effectLst/>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有</a:t>
            </a:r>
            <a:r>
              <a:rPr lang="en-US" altLang="zh-TW" sz="3200" b="0" i="0" dirty="0">
                <a:effectLst/>
                <a:latin typeface="微軟正黑體" panose="020B0604030504040204" pitchFamily="34" charset="-120"/>
                <a:ea typeface="微軟正黑體" panose="020B0604030504040204" pitchFamily="34" charset="-120"/>
              </a:rPr>
              <a:t>QA</a:t>
            </a:r>
            <a:r>
              <a:rPr lang="zh-TW" altLang="en-US" sz="3200" b="0" i="0" dirty="0">
                <a:effectLst/>
                <a:latin typeface="微軟正黑體" panose="020B0604030504040204" pitchFamily="34" charset="-120"/>
                <a:ea typeface="微軟正黑體" panose="020B0604030504040204" pitchFamily="34" charset="-120"/>
              </a:rPr>
              <a:t>，指令的概念：</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solidFill>
                  <a:srgbClr val="FF0000"/>
                </a:solidFill>
                <a:effectLst/>
                <a:latin typeface="微軟正黑體" panose="020B0604030504040204" pitchFamily="34" charset="-120"/>
                <a:ea typeface="微軟正黑體" panose="020B0604030504040204" pitchFamily="34" charset="-120"/>
              </a:rPr>
              <a:t>登月就是人類登錄上月球，如果是六歲小孩，就可以說，我們想把人送到月亮上面，他們去上照照片然後送回來</a:t>
            </a:r>
            <a:endParaRPr lang="en-US" altLang="zh-TW" sz="3200" b="0" i="0" dirty="0">
              <a:solidFill>
                <a:srgbClr val="FF0000"/>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91215576"/>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2062103"/>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如何向一個六歲小孩解釋登月？</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重點是：</a:t>
            </a:r>
            <a:r>
              <a:rPr kumimoji="1" lang="zh-TW" altLang="en-US"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解釋</a:t>
            </a:r>
            <a:endParaRPr kumimoji="1" lang="en-US" altLang="zh-TW"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解釋是一個「指令」</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希望</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LLM</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能了解「</a:t>
            </a:r>
            <a:r>
              <a:rPr kumimoji="1" lang="zh-TW" altLang="en-US"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指令</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」而不只是「接龍」</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524000" y="152400"/>
            <a:ext cx="6781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產生下個字</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vs.</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看懂指令</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159</a:t>
            </a:fld>
            <a:endParaRPr kumimoji="0" lang="en-US" dirty="0"/>
          </a:p>
        </p:txBody>
      </p:sp>
    </p:spTree>
    <p:extLst>
      <p:ext uri="{BB962C8B-B14F-4D97-AF65-F5344CB8AC3E}">
        <p14:creationId xmlns:p14="http://schemas.microsoft.com/office/powerpoint/2010/main" val="145668714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676400"/>
            <a:ext cx="8077200" cy="4031873"/>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怎麼計算不同語言模型的機率？</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計算每種排列組合出現的</a:t>
            </a:r>
            <a:r>
              <a:rPr kumimoji="1" lang="zh-TW" altLang="en-US" sz="3200"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次數</a:t>
            </a:r>
            <a:endParaRPr kumimoji="1" lang="en-US" altLang="zh-TW" sz="3200"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在哪裏出現的次數呢？</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語料庫</a:t>
            </a:r>
            <a:r>
              <a:rPr kumimoji="1" lang="en-US" altLang="zh-TW"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(Corpus)</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，儘可能收集人類有史以來說過所有的文字</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語料庫是近代語言模型的最重大突破</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可以讓你「算」字的出現的次數</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稱</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counted-based</a:t>
            </a:r>
          </a:p>
        </p:txBody>
      </p:sp>
      <p:sp>
        <p:nvSpPr>
          <p:cNvPr id="4" name="文字版面配置區 2"/>
          <p:cNvSpPr txBox="1">
            <a:spLocks/>
          </p:cNvSpPr>
          <p:nvPr/>
        </p:nvSpPr>
        <p:spPr>
          <a:xfrm>
            <a:off x="2743200" y="202223"/>
            <a:ext cx="4267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字頻的向量</a:t>
            </a:r>
          </a:p>
        </p:txBody>
      </p:sp>
    </p:spTree>
    <p:extLst>
      <p:ext uri="{BB962C8B-B14F-4D97-AF65-F5344CB8AC3E}">
        <p14:creationId xmlns:p14="http://schemas.microsoft.com/office/powerpoint/2010/main" val="13746652"/>
      </p:ext>
    </p:extLst>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tuning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160</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1569660"/>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經過多任務微調之後，再加上</a:t>
            </a:r>
            <a:r>
              <a:rPr lang="en-US" altLang="zh-TW" sz="3200" b="0" i="0" dirty="0">
                <a:effectLst/>
                <a:latin typeface="微軟正黑體" panose="020B0604030504040204" pitchFamily="34" charset="-120"/>
                <a:ea typeface="微軟正黑體" panose="020B0604030504040204" pitchFamily="34" charset="-120"/>
              </a:rPr>
              <a:t>COT</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可以在沒見過的任務上表現很好</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pic>
        <p:nvPicPr>
          <p:cNvPr id="10" name="圖片 9">
            <a:extLst>
              <a:ext uri="{FF2B5EF4-FFF2-40B4-BE49-F238E27FC236}">
                <a16:creationId xmlns:a16="http://schemas.microsoft.com/office/drawing/2014/main" id="{149821A4-704E-193B-1016-60413220BA55}"/>
              </a:ext>
            </a:extLst>
          </p:cNvPr>
          <p:cNvPicPr>
            <a:picLocks noChangeAspect="1"/>
          </p:cNvPicPr>
          <p:nvPr/>
        </p:nvPicPr>
        <p:blipFill>
          <a:blip r:embed="rId3"/>
          <a:stretch>
            <a:fillRect/>
          </a:stretch>
        </p:blipFill>
        <p:spPr>
          <a:xfrm>
            <a:off x="990600" y="2743200"/>
            <a:ext cx="7391400" cy="3702803"/>
          </a:xfrm>
          <a:prstGeom prst="rect">
            <a:avLst/>
          </a:prstGeom>
        </p:spPr>
      </p:pic>
    </p:spTree>
    <p:extLst>
      <p:ext uri="{BB962C8B-B14F-4D97-AF65-F5344CB8AC3E}">
        <p14:creationId xmlns:p14="http://schemas.microsoft.com/office/powerpoint/2010/main" val="877424051"/>
      </p:ext>
    </p:extLst>
  </p:cSld>
  <p:clrMapOvr>
    <a:masterClrMapping/>
  </p:clrMapOvr>
  <p:transition>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tuning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161</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需要的訓練資料更少，運算量更少</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48E13B5E-48F5-A90F-33C1-B5417CFD3B9F}"/>
              </a:ext>
            </a:extLst>
          </p:cNvPr>
          <p:cNvPicPr>
            <a:picLocks noChangeAspect="1"/>
          </p:cNvPicPr>
          <p:nvPr/>
        </p:nvPicPr>
        <p:blipFill>
          <a:blip r:embed="rId3"/>
          <a:stretch>
            <a:fillRect/>
          </a:stretch>
        </p:blipFill>
        <p:spPr>
          <a:xfrm>
            <a:off x="0" y="1937015"/>
            <a:ext cx="9144000" cy="4071084"/>
          </a:xfrm>
          <a:prstGeom prst="rect">
            <a:avLst/>
          </a:prstGeom>
        </p:spPr>
      </p:pic>
    </p:spTree>
    <p:extLst>
      <p:ext uri="{BB962C8B-B14F-4D97-AF65-F5344CB8AC3E}">
        <p14:creationId xmlns:p14="http://schemas.microsoft.com/office/powerpoint/2010/main" val="661045911"/>
      </p:ext>
    </p:extLst>
  </p:cSld>
  <p:clrMapOvr>
    <a:masterClrMapping/>
  </p:clrMapOvr>
  <p:transition>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62150" y="228600"/>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Chain of Thoughts</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47625" y="6721532"/>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53400" y="6721532"/>
            <a:ext cx="914400" cy="244475"/>
          </a:xfrm>
        </p:spPr>
        <p:txBody>
          <a:bodyPr/>
          <a:lstStyle/>
          <a:p>
            <a:pPr algn="r"/>
            <a:fld id="{F99EC173-99AE-4773-AB25-02E469A13EAE}" type="slidenum">
              <a:rPr kumimoji="0" lang="en-US" sz="1200" smtClean="0">
                <a:solidFill>
                  <a:schemeClr val="tx2"/>
                </a:solidFill>
              </a:rPr>
              <a:pPr algn="r"/>
              <a:t>162</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590550" y="1533772"/>
            <a:ext cx="7924800" cy="107721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通常用來解決推薦</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數學</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問題</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輸入時提供模型推理的過程</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683B84B8-4323-409E-E9D2-C8A1C0B2FB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962" y="2781503"/>
            <a:ext cx="6657975" cy="3745825"/>
          </a:xfrm>
          <a:prstGeom prst="rect">
            <a:avLst/>
          </a:prstGeom>
        </p:spPr>
      </p:pic>
    </p:spTree>
    <p:extLst>
      <p:ext uri="{BB962C8B-B14F-4D97-AF65-F5344CB8AC3E}">
        <p14:creationId xmlns:p14="http://schemas.microsoft.com/office/powerpoint/2010/main" val="806524308"/>
      </p:ext>
    </p:extLst>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62150" y="76200"/>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Chain of Thoughts</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47625" y="6569132"/>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53400" y="6569132"/>
            <a:ext cx="914400" cy="244475"/>
          </a:xfrm>
        </p:spPr>
        <p:txBody>
          <a:bodyPr/>
          <a:lstStyle/>
          <a:p>
            <a:pPr algn="r"/>
            <a:fld id="{F99EC173-99AE-4773-AB25-02E469A13EAE}" type="slidenum">
              <a:rPr kumimoji="0" lang="en-US" sz="1200" smtClean="0">
                <a:solidFill>
                  <a:schemeClr val="tx2"/>
                </a:solidFill>
              </a:rPr>
              <a:pPr algn="r"/>
              <a:t>163</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590550" y="1381372"/>
            <a:ext cx="7924800" cy="107721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通常用來解決推薦</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數學</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問題</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輸入時提供模型推理的過程</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F17779C0-64C4-6440-7ADD-74720DD432AF}"/>
              </a:ext>
            </a:extLst>
          </p:cNvPr>
          <p:cNvPicPr>
            <a:picLocks noChangeAspect="1"/>
          </p:cNvPicPr>
          <p:nvPr/>
        </p:nvPicPr>
        <p:blipFill>
          <a:blip r:embed="rId3"/>
          <a:stretch>
            <a:fillRect/>
          </a:stretch>
        </p:blipFill>
        <p:spPr>
          <a:xfrm>
            <a:off x="2590800" y="2707261"/>
            <a:ext cx="4483879" cy="4048157"/>
          </a:xfrm>
          <a:prstGeom prst="rect">
            <a:avLst/>
          </a:prstGeom>
        </p:spPr>
      </p:pic>
    </p:spTree>
    <p:extLst>
      <p:ext uri="{BB962C8B-B14F-4D97-AF65-F5344CB8AC3E}">
        <p14:creationId xmlns:p14="http://schemas.microsoft.com/office/powerpoint/2010/main" val="1094817060"/>
      </p:ext>
    </p:extLst>
  </p:cSld>
  <p:clrMapOvr>
    <a:masterClrMapping/>
  </p:clrMapOvr>
  <p:transition>
    <p:fad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62150" y="76200"/>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Chain of Thoughts</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47625" y="6569132"/>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53400" y="6569132"/>
            <a:ext cx="914400" cy="244475"/>
          </a:xfrm>
        </p:spPr>
        <p:txBody>
          <a:bodyPr/>
          <a:lstStyle/>
          <a:p>
            <a:pPr algn="r"/>
            <a:fld id="{F99EC173-99AE-4773-AB25-02E469A13EAE}" type="slidenum">
              <a:rPr kumimoji="0" lang="en-US" sz="1200" smtClean="0">
                <a:solidFill>
                  <a:schemeClr val="tx2"/>
                </a:solidFill>
              </a:rPr>
              <a:pPr algn="r"/>
              <a:t>164</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219200"/>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只加一句話就好！</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7FB3FF81-5FF1-1A2C-803D-7B28406CFD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2057400"/>
            <a:ext cx="7315200" cy="4115584"/>
          </a:xfrm>
          <a:prstGeom prst="rect">
            <a:avLst/>
          </a:prstGeom>
        </p:spPr>
      </p:pic>
    </p:spTree>
    <p:extLst>
      <p:ext uri="{BB962C8B-B14F-4D97-AF65-F5344CB8AC3E}">
        <p14:creationId xmlns:p14="http://schemas.microsoft.com/office/powerpoint/2010/main" val="2152252716"/>
      </p:ext>
    </p:extLst>
  </p:cSld>
  <p:clrMapOvr>
    <a:masterClrMapping/>
  </p:clrMapOvr>
  <p:transition>
    <p:fade/>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62150" y="76200"/>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Chain of Thoughts</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47625" y="6569132"/>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53400" y="6569132"/>
            <a:ext cx="914400" cy="244475"/>
          </a:xfrm>
        </p:spPr>
        <p:txBody>
          <a:bodyPr/>
          <a:lstStyle/>
          <a:p>
            <a:pPr algn="r"/>
            <a:fld id="{F99EC173-99AE-4773-AB25-02E469A13EAE}" type="slidenum">
              <a:rPr kumimoji="0" lang="en-US" sz="1200" smtClean="0">
                <a:solidFill>
                  <a:schemeClr val="tx2"/>
                </a:solidFill>
              </a:rPr>
              <a:pPr algn="r"/>
              <a:t>165</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219200"/>
            <a:ext cx="7924800" cy="1077218"/>
          </a:xfrm>
          <a:prstGeom prst="rect">
            <a:avLst/>
          </a:prstGeom>
          <a:noFill/>
        </p:spPr>
        <p:txBody>
          <a:bodyPr wrap="square" rtlCol="0">
            <a:spAutoFit/>
          </a:bodyPr>
          <a:lstStyle/>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Self-consistency</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多個結果投票</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信心分數</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損失函數</a:t>
            </a:r>
            <a:r>
              <a:rPr lang="en-US" altLang="zh-TW" sz="3200" b="0" i="0" dirty="0">
                <a:effectLst/>
                <a:latin typeface="微軟正黑體" panose="020B0604030504040204" pitchFamily="34" charset="-120"/>
                <a:ea typeface="微軟正黑體" panose="020B0604030504040204" pitchFamily="34" charset="-120"/>
              </a:rPr>
              <a:t>)</a:t>
            </a:r>
          </a:p>
        </p:txBody>
      </p:sp>
      <p:pic>
        <p:nvPicPr>
          <p:cNvPr id="10" name="圖片 9">
            <a:extLst>
              <a:ext uri="{FF2B5EF4-FFF2-40B4-BE49-F238E27FC236}">
                <a16:creationId xmlns:a16="http://schemas.microsoft.com/office/drawing/2014/main" id="{C9DBC59C-A6A2-5A95-B291-B5239871D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2448818"/>
            <a:ext cx="7086600" cy="3986972"/>
          </a:xfrm>
          <a:prstGeom prst="rect">
            <a:avLst/>
          </a:prstGeom>
        </p:spPr>
      </p:pic>
    </p:spTree>
    <p:extLst>
      <p:ext uri="{BB962C8B-B14F-4D97-AF65-F5344CB8AC3E}">
        <p14:creationId xmlns:p14="http://schemas.microsoft.com/office/powerpoint/2010/main" val="3433353658"/>
      </p:ext>
    </p:extLst>
  </p:cSld>
  <p:clrMapOvr>
    <a:masterClrMapping/>
  </p:clrMapOvr>
  <p:transition>
    <p:fad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62150" y="76200"/>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Chain of Thoughts</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47625" y="6569132"/>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53400" y="6569132"/>
            <a:ext cx="914400" cy="244475"/>
          </a:xfrm>
        </p:spPr>
        <p:txBody>
          <a:bodyPr/>
          <a:lstStyle/>
          <a:p>
            <a:pPr algn="r"/>
            <a:fld id="{F99EC173-99AE-4773-AB25-02E469A13EAE}" type="slidenum">
              <a:rPr kumimoji="0" lang="en-US" sz="1200" smtClean="0">
                <a:solidFill>
                  <a:schemeClr val="tx2"/>
                </a:solidFill>
              </a:rPr>
              <a:pPr algn="r"/>
              <a:t>166</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219200"/>
            <a:ext cx="7924800" cy="1077218"/>
          </a:xfrm>
          <a:prstGeom prst="rect">
            <a:avLst/>
          </a:prstGeom>
          <a:noFill/>
        </p:spPr>
        <p:txBody>
          <a:bodyPr wrap="square" rtlCol="0">
            <a:spAutoFit/>
          </a:bodyPr>
          <a:lstStyle/>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Least-to-most prompting</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將問題拆解分批丟給</a:t>
            </a:r>
            <a:r>
              <a:rPr lang="en-US" altLang="zh-TW" sz="3200" b="0" i="0" dirty="0">
                <a:effectLst/>
                <a:latin typeface="微軟正黑體" panose="020B0604030504040204" pitchFamily="34" charset="-120"/>
                <a:ea typeface="微軟正黑體" panose="020B0604030504040204" pitchFamily="34" charset="-120"/>
              </a:rPr>
              <a:t>LM</a:t>
            </a:r>
          </a:p>
        </p:txBody>
      </p:sp>
      <p:pic>
        <p:nvPicPr>
          <p:cNvPr id="6" name="圖片 5">
            <a:extLst>
              <a:ext uri="{FF2B5EF4-FFF2-40B4-BE49-F238E27FC236}">
                <a16:creationId xmlns:a16="http://schemas.microsoft.com/office/drawing/2014/main" id="{08ADBA6C-FADC-41D0-11CE-E98F50D3AC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525" y="2590800"/>
            <a:ext cx="6838950" cy="3847643"/>
          </a:xfrm>
          <a:prstGeom prst="rect">
            <a:avLst/>
          </a:prstGeom>
        </p:spPr>
      </p:pic>
    </p:spTree>
    <p:extLst>
      <p:ext uri="{BB962C8B-B14F-4D97-AF65-F5344CB8AC3E}">
        <p14:creationId xmlns:p14="http://schemas.microsoft.com/office/powerpoint/2010/main" val="3798228153"/>
      </p:ext>
    </p:extLst>
  </p:cSld>
  <p:clrMapOvr>
    <a:masterClrMapping/>
  </p:clrMapOvr>
  <p:transition>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362200" y="3048000"/>
            <a:ext cx="4572000" cy="990600"/>
          </a:xfrm>
        </p:spPr>
        <p:txBody>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進入</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RLHF</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階段</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3/14/2024</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167</a:t>
            </a:fld>
            <a:endParaRPr kumimoji="0" lang="en-US" dirty="0"/>
          </a:p>
        </p:txBody>
      </p:sp>
    </p:spTree>
    <p:extLst>
      <p:ext uri="{BB962C8B-B14F-4D97-AF65-F5344CB8AC3E}">
        <p14:creationId xmlns:p14="http://schemas.microsoft.com/office/powerpoint/2010/main" val="2216698055"/>
      </p:ext>
    </p:extLst>
  </p:cSld>
  <p:clrMapOvr>
    <a:masterClrMapping/>
  </p:clrMapOvr>
  <p:transition>
    <p:fade/>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62150" y="425393"/>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只是聽指令而已嗎？</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47625" y="69183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53400" y="6918325"/>
            <a:ext cx="914400" cy="244475"/>
          </a:xfrm>
        </p:spPr>
        <p:txBody>
          <a:bodyPr/>
          <a:lstStyle/>
          <a:p>
            <a:pPr algn="r"/>
            <a:fld id="{F99EC173-99AE-4773-AB25-02E469A13EAE}" type="slidenum">
              <a:rPr kumimoji="0" lang="en-US" sz="1200" smtClean="0">
                <a:solidFill>
                  <a:schemeClr val="tx2"/>
                </a:solidFill>
              </a:rPr>
              <a:pPr algn="r"/>
              <a:t>168</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653600"/>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SFT</a:t>
            </a:r>
            <a:r>
              <a:rPr lang="zh-TW" altLang="en-US" sz="3200" b="0" i="0" dirty="0">
                <a:effectLst/>
                <a:latin typeface="微軟正黑體" panose="020B0604030504040204" pitchFamily="34" charset="-120"/>
                <a:ea typeface="微軟正黑體" panose="020B0604030504040204" pitchFamily="34" charset="-120"/>
              </a:rPr>
              <a:t>已經包含了「聽人類的指示」的抽象意義，因此進入「人類指導」的範圍</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人類指導的背後意義，就是聽人類的話</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此時的</a:t>
            </a:r>
            <a:r>
              <a:rPr lang="en-US" altLang="zh-TW" sz="3200" b="0" i="0" dirty="0">
                <a:effectLst/>
                <a:latin typeface="微軟正黑體" panose="020B0604030504040204" pitchFamily="34" charset="-120"/>
                <a:ea typeface="微軟正黑體" panose="020B0604030504040204" pitchFamily="34" charset="-120"/>
              </a:rPr>
              <a:t>LLM</a:t>
            </a:r>
            <a:r>
              <a:rPr lang="zh-TW" altLang="en-US" sz="3200" b="0" i="0" dirty="0">
                <a:effectLst/>
                <a:latin typeface="微軟正黑體" panose="020B0604030504040204" pitchFamily="34" charset="-120"/>
                <a:ea typeface="微軟正黑體" panose="020B0604030504040204" pitchFamily="34" charset="-120"/>
              </a:rPr>
              <a:t>開始加入人類的意識</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因此通常說的</a:t>
            </a:r>
            <a:r>
              <a:rPr lang="en-US" altLang="zh-TW" sz="3200" b="0" i="0" dirty="0" err="1">
                <a:effectLst/>
                <a:latin typeface="微軟正黑體" panose="020B0604030504040204" pitchFamily="34" charset="-120"/>
                <a:ea typeface="微軟正黑體" panose="020B0604030504040204" pitchFamily="34" charset="-120"/>
              </a:rPr>
              <a:t>sft</a:t>
            </a:r>
            <a:r>
              <a:rPr lang="zh-TW" altLang="en-US" sz="3200" b="0" i="0" dirty="0">
                <a:effectLst/>
                <a:latin typeface="微軟正黑體" panose="020B0604030504040204" pitchFamily="34" charset="-120"/>
                <a:ea typeface="微軟正黑體" panose="020B0604030504040204" pitchFamily="34" charset="-120"/>
              </a:rPr>
              <a:t>已經不光是之前範式所表示的</a:t>
            </a:r>
            <a:r>
              <a:rPr lang="en-US" altLang="zh-TW" sz="3200" b="0" i="0" dirty="0">
                <a:effectLst/>
                <a:latin typeface="微軟正黑體" panose="020B0604030504040204" pitchFamily="34" charset="-120"/>
                <a:ea typeface="微軟正黑體" panose="020B0604030504040204" pitchFamily="34" charset="-120"/>
              </a:rPr>
              <a:t>finetuning</a:t>
            </a:r>
            <a:r>
              <a:rPr lang="zh-TW" altLang="en-US" sz="3200" b="0" i="0" dirty="0">
                <a:effectLst/>
                <a:latin typeface="微軟正黑體" panose="020B0604030504040204" pitchFamily="34" charset="-120"/>
                <a:ea typeface="微軟正黑體" panose="020B0604030504040204" pitchFamily="34" charset="-120"/>
              </a:rPr>
              <a:t>，而進入強化學習範圍</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a:t>
            </a:r>
            <a:r>
              <a:rPr lang="en-US" altLang="zh-TW" sz="3200" b="0" i="0" dirty="0" err="1">
                <a:effectLst/>
                <a:latin typeface="微軟正黑體" panose="020B0604030504040204" pitchFamily="34" charset="-120"/>
                <a:ea typeface="微軟正黑體" panose="020B0604030504040204" pitchFamily="34" charset="-120"/>
              </a:rPr>
              <a:t>huggingface</a:t>
            </a:r>
            <a:r>
              <a:rPr lang="zh-TW" altLang="en-US" sz="3200" b="0" i="0" dirty="0">
                <a:effectLst/>
                <a:latin typeface="微軟正黑體" panose="020B0604030504040204" pitchFamily="34" charset="-120"/>
                <a:ea typeface="微軟正黑體" panose="020B0604030504040204" pitchFamily="34" charset="-120"/>
              </a:rPr>
              <a:t>的函式庫中，把</a:t>
            </a:r>
            <a:r>
              <a:rPr lang="en-US" altLang="zh-TW" sz="3200" b="0" i="0" dirty="0" err="1">
                <a:effectLst/>
                <a:latin typeface="微軟正黑體" panose="020B0604030504040204" pitchFamily="34" charset="-120"/>
                <a:ea typeface="微軟正黑體" panose="020B0604030504040204" pitchFamily="34" charset="-120"/>
              </a:rPr>
              <a:t>sft</a:t>
            </a:r>
            <a:r>
              <a:rPr lang="zh-TW" altLang="en-US" sz="3200" b="0" i="0" dirty="0">
                <a:effectLst/>
                <a:latin typeface="微軟正黑體" panose="020B0604030504040204" pitchFamily="34" charset="-120"/>
                <a:ea typeface="微軟正黑體" panose="020B0604030504040204" pitchFamily="34" charset="-120"/>
              </a:rPr>
              <a:t>放入強化學習的</a:t>
            </a:r>
            <a:r>
              <a:rPr lang="en-US" altLang="zh-TW" sz="3200" b="0" i="0" dirty="0">
                <a:effectLst/>
                <a:latin typeface="微軟正黑體" panose="020B0604030504040204" pitchFamily="34" charset="-120"/>
                <a:ea typeface="微軟正黑體" panose="020B0604030504040204" pitchFamily="34" charset="-120"/>
              </a:rPr>
              <a:t>transformer RL</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這就是</a:t>
            </a:r>
            <a:r>
              <a:rPr lang="en-US" altLang="zh-TW" sz="3200" b="0" i="0" dirty="0">
                <a:effectLst/>
                <a:latin typeface="微軟正黑體" panose="020B0604030504040204" pitchFamily="34" charset="-120"/>
                <a:ea typeface="微軟正黑體" panose="020B0604030504040204" pitchFamily="34" charset="-120"/>
              </a:rPr>
              <a:t>Alignment</a:t>
            </a:r>
            <a:r>
              <a:rPr lang="zh-TW" altLang="en-US" sz="3200" b="0" i="0" dirty="0">
                <a:effectLst/>
                <a:latin typeface="微軟正黑體" panose="020B0604030504040204" pitchFamily="34" charset="-120"/>
                <a:ea typeface="微軟正黑體" panose="020B0604030504040204" pitchFamily="34" charset="-120"/>
              </a:rPr>
              <a:t>的一個步驟</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973264539"/>
      </p:ext>
    </p:extLst>
  </p:cSld>
  <p:clrMapOvr>
    <a:masterClrMapping/>
  </p:clrMapOvr>
  <p:transition>
    <p:fade/>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71330" y="40346"/>
            <a:ext cx="6553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經過之後</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SFT</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169</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219200"/>
            <a:ext cx="7924800" cy="452431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看得懂人類的指令，做出回答</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答案是否正確？有用？有害？有偏見？</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答案不但要正確，還要符合人類期待</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此時必須加入人類的判斷</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獎勵模型的使用</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將</a:t>
            </a:r>
            <a:r>
              <a:rPr lang="en-US" altLang="zh-TW" sz="3200" dirty="0" err="1">
                <a:latin typeface="微軟正黑體" panose="020B0604030504040204" pitchFamily="34" charset="-120"/>
                <a:ea typeface="微軟正黑體" panose="020B0604030504040204" pitchFamily="34" charset="-120"/>
              </a:rPr>
              <a:t>llm</a:t>
            </a:r>
            <a:r>
              <a:rPr lang="zh-TW" altLang="en-US" sz="3200" dirty="0">
                <a:latin typeface="微軟正黑體" panose="020B0604030504040204" pitchFamily="34" charset="-120"/>
                <a:ea typeface="微軟正黑體" panose="020B0604030504040204" pitchFamily="34" charset="-120"/>
              </a:rPr>
              <a:t>調整成符合人類價值觀的期待，稱對齊</a:t>
            </a:r>
            <a:r>
              <a:rPr lang="en-US" altLang="zh-TW" sz="3200" dirty="0">
                <a:latin typeface="微軟正黑體" panose="020B0604030504040204" pitchFamily="34" charset="-120"/>
                <a:ea typeface="微軟正黑體" panose="020B0604030504040204" pitchFamily="34" charset="-120"/>
              </a:rPr>
              <a:t>(Alignment)</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80531779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465263"/>
            <a:ext cx="8077200" cy="1077218"/>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一個語在整個文字語料庫中出現的次數作為向量一個特徵</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905000" y="2286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用頻率來決定向量</a:t>
            </a:r>
          </a:p>
        </p:txBody>
      </p:sp>
      <p:pic>
        <p:nvPicPr>
          <p:cNvPr id="3" name="圖片 2">
            <a:extLst>
              <a:ext uri="{FF2B5EF4-FFF2-40B4-BE49-F238E27FC236}">
                <a16:creationId xmlns:a16="http://schemas.microsoft.com/office/drawing/2014/main" id="{8904085B-5146-1CFB-213C-DF8CE2FF8185}"/>
              </a:ext>
            </a:extLst>
          </p:cNvPr>
          <p:cNvPicPr>
            <a:picLocks noChangeAspect="1"/>
          </p:cNvPicPr>
          <p:nvPr/>
        </p:nvPicPr>
        <p:blipFill>
          <a:blip r:embed="rId3"/>
          <a:stretch>
            <a:fillRect/>
          </a:stretch>
        </p:blipFill>
        <p:spPr>
          <a:xfrm>
            <a:off x="1143000" y="3124200"/>
            <a:ext cx="7334705" cy="3401831"/>
          </a:xfrm>
          <a:prstGeom prst="rect">
            <a:avLst/>
          </a:prstGeom>
        </p:spPr>
      </p:pic>
    </p:spTree>
    <p:extLst>
      <p:ext uri="{BB962C8B-B14F-4D97-AF65-F5344CB8AC3E}">
        <p14:creationId xmlns:p14="http://schemas.microsoft.com/office/powerpoint/2010/main" val="3366605452"/>
      </p:ext>
    </p:extLst>
  </p:cSld>
  <p:clrMapOvr>
    <a:masterClrMapping/>
  </p:clrMapOvr>
  <p:transition>
    <p:fad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62150" y="425393"/>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指令 </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vs. </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人類價值觀</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47625" y="69183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53400" y="6918325"/>
            <a:ext cx="914400" cy="244475"/>
          </a:xfrm>
        </p:spPr>
        <p:txBody>
          <a:bodyPr/>
          <a:lstStyle/>
          <a:p>
            <a:pPr algn="r"/>
            <a:fld id="{F99EC173-99AE-4773-AB25-02E469A13EAE}" type="slidenum">
              <a:rPr kumimoji="0" lang="en-US" sz="1200" smtClean="0">
                <a:solidFill>
                  <a:schemeClr val="tx2"/>
                </a:solidFill>
              </a:rPr>
              <a:pPr algn="r"/>
              <a:t>170</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653600"/>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更高層：答案是否具備局部性正確</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不同區域、時間、種族、性別</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分類正確</a:t>
            </a:r>
            <a:r>
              <a:rPr lang="en-US" altLang="zh-TW" sz="3200" dirty="0">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更高層：是否符合人類價值觀</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此時需要對模型進一步再訓練</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進入強化學習階段</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需要人工，稱</a:t>
            </a:r>
            <a:r>
              <a:rPr lang="en-US" altLang="zh-TW" sz="3200" dirty="0">
                <a:latin typeface="微軟正黑體" panose="020B0604030504040204" pitchFamily="34" charset="-120"/>
                <a:ea typeface="微軟正黑體" panose="020B0604030504040204" pitchFamily="34" charset="-120"/>
              </a:rPr>
              <a:t>RLHF(Reinforcement learning with human feedback)</a:t>
            </a:r>
          </a:p>
          <a:p>
            <a:pPr marL="457200" indent="-457200">
              <a:buFont typeface="Arial" panose="020B0604020202020204" pitchFamily="34" charset="0"/>
              <a:buChar char="•"/>
            </a:pPr>
            <a:r>
              <a:rPr lang="en-US" altLang="zh-TW" sz="3200" dirty="0" err="1">
                <a:latin typeface="微軟正黑體" panose="020B0604030504040204" pitchFamily="34" charset="-120"/>
                <a:ea typeface="微軟正黑體" panose="020B0604030504040204" pitchFamily="34" charset="-120"/>
              </a:rPr>
              <a:t>Huggingface</a:t>
            </a:r>
            <a:r>
              <a:rPr lang="zh-TW" altLang="en-US" sz="3200" dirty="0">
                <a:latin typeface="微軟正黑體" panose="020B0604030504040204" pitchFamily="34" charset="-120"/>
                <a:ea typeface="微軟正黑體" panose="020B0604030504040204" pitchFamily="34" charset="-120"/>
              </a:rPr>
              <a:t>對應的函數庫</a:t>
            </a:r>
            <a:r>
              <a:rPr lang="en-US" altLang="zh-TW" sz="3200" dirty="0" err="1">
                <a:latin typeface="微軟正黑體" panose="020B0604030504040204" pitchFamily="34" charset="-120"/>
                <a:ea typeface="微軟正黑體" panose="020B0604030504040204" pitchFamily="34" charset="-120"/>
              </a:rPr>
              <a:t>trl</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787963379"/>
      </p:ext>
    </p:extLst>
  </p:cSld>
  <p:clrMapOvr>
    <a:masterClrMapping/>
  </p:clrMapOvr>
  <p:transition>
    <p:fade/>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209800" y="54165"/>
            <a:ext cx="6553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SFT</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的作法</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171</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533400" y="1219200"/>
            <a:ext cx="8229600" cy="2554545"/>
          </a:xfrm>
          <a:prstGeom prst="rect">
            <a:avLst/>
          </a:prstGeom>
          <a:noFill/>
        </p:spPr>
        <p:txBody>
          <a:bodyPr wrap="square" rtlCol="0">
            <a:spAutoFit/>
          </a:bodyPr>
          <a:lstStyle/>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輸入文字</a:t>
            </a:r>
            <a:r>
              <a:rPr lang="en-US" altLang="zh-TW" sz="3200" dirty="0">
                <a:latin typeface="微軟正黑體" panose="020B0604030504040204" pitchFamily="34" charset="-120"/>
                <a:ea typeface="微軟正黑體" panose="020B0604030504040204" pitchFamily="34" charset="-120"/>
              </a:rPr>
              <a:t>, </a:t>
            </a:r>
            <a:r>
              <a:rPr lang="zh-TW" altLang="en-US" sz="3200" dirty="0">
                <a:latin typeface="微軟正黑體" panose="020B0604030504040204" pitchFamily="34" charset="-120"/>
                <a:ea typeface="微軟正黑體" panose="020B0604030504040204" pitchFamily="34" charset="-120"/>
              </a:rPr>
              <a:t>正確的輸出</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來訓練模型</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必須收集很多這樣子的文字對</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使用在有正確目標的</a:t>
            </a:r>
            <a:r>
              <a:rPr lang="en-US" altLang="zh-TW" sz="3200" b="0" i="0" dirty="0">
                <a:effectLst/>
                <a:latin typeface="微軟正黑體" panose="020B0604030504040204" pitchFamily="34" charset="-120"/>
                <a:ea typeface="微軟正黑體" panose="020B0604030504040204" pitchFamily="34" charset="-120"/>
              </a:rPr>
              <a:t>NLP</a:t>
            </a:r>
            <a:r>
              <a:rPr lang="zh-TW" altLang="en-US" sz="3200" b="0" i="0" dirty="0">
                <a:effectLst/>
                <a:latin typeface="微軟正黑體" panose="020B0604030504040204" pitchFamily="34" charset="-120"/>
                <a:ea typeface="微軟正黑體" panose="020B0604030504040204" pitchFamily="34" charset="-120"/>
              </a:rPr>
              <a:t>任務，如分類、</a:t>
            </a:r>
            <a:r>
              <a:rPr lang="en-US" altLang="zh-TW" sz="3200" b="0" i="0" dirty="0">
                <a:effectLst/>
                <a:latin typeface="微軟正黑體" panose="020B0604030504040204" pitchFamily="34" charset="-120"/>
                <a:ea typeface="微軟正黑體" panose="020B0604030504040204" pitchFamily="34" charset="-120"/>
              </a:rPr>
              <a:t>NER</a:t>
            </a:r>
            <a:r>
              <a:rPr lang="zh-TW" altLang="en-US" sz="3200" b="0" i="0" dirty="0">
                <a:effectLst/>
                <a:latin typeface="微軟正黑體" panose="020B0604030504040204" pitchFamily="34" charset="-120"/>
                <a:ea typeface="微軟正黑體" panose="020B0604030504040204" pitchFamily="34" charset="-120"/>
              </a:rPr>
              <a:t>等</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假如要進行摘要任務，可以這麼做</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5CAA6029-D134-58D3-8EB4-A899DBE7B584}"/>
              </a:ext>
            </a:extLst>
          </p:cNvPr>
          <p:cNvPicPr>
            <a:picLocks noChangeAspect="1"/>
          </p:cNvPicPr>
          <p:nvPr/>
        </p:nvPicPr>
        <p:blipFill>
          <a:blip r:embed="rId3"/>
          <a:stretch>
            <a:fillRect/>
          </a:stretch>
        </p:blipFill>
        <p:spPr>
          <a:xfrm>
            <a:off x="838200" y="4419600"/>
            <a:ext cx="7096125" cy="933450"/>
          </a:xfrm>
          <a:prstGeom prst="rect">
            <a:avLst/>
          </a:prstGeom>
        </p:spPr>
      </p:pic>
    </p:spTree>
    <p:extLst>
      <p:ext uri="{BB962C8B-B14F-4D97-AF65-F5344CB8AC3E}">
        <p14:creationId xmlns:p14="http://schemas.microsoft.com/office/powerpoint/2010/main" val="2420711073"/>
      </p:ext>
    </p:extLst>
  </p:cSld>
  <p:clrMapOvr>
    <a:masterClrMapping/>
  </p:clrMapOvr>
  <p:transition>
    <p:fade/>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209800" y="54165"/>
            <a:ext cx="6553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SFT</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的作法</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172</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533400" y="1219200"/>
            <a:ext cx="8229600" cy="1569660"/>
          </a:xfrm>
          <a:prstGeom prst="rect">
            <a:avLst/>
          </a:prstGeom>
          <a:noFill/>
        </p:spPr>
        <p:txBody>
          <a:bodyPr wrap="square" rtlCol="0">
            <a:spAutoFit/>
          </a:bodyPr>
          <a:lstStyle/>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但問題是，摘要文字沒有一定標準的答案</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不同人進行的摘要一定不同</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F2B6BF2C-EF31-2CEA-491D-3EFD0265CFAA}"/>
              </a:ext>
            </a:extLst>
          </p:cNvPr>
          <p:cNvPicPr>
            <a:picLocks noChangeAspect="1"/>
          </p:cNvPicPr>
          <p:nvPr/>
        </p:nvPicPr>
        <p:blipFill>
          <a:blip r:embed="rId3"/>
          <a:stretch>
            <a:fillRect/>
          </a:stretch>
        </p:blipFill>
        <p:spPr>
          <a:xfrm>
            <a:off x="609600" y="3124200"/>
            <a:ext cx="8077200" cy="2768874"/>
          </a:xfrm>
          <a:prstGeom prst="rect">
            <a:avLst/>
          </a:prstGeom>
        </p:spPr>
      </p:pic>
    </p:spTree>
    <p:extLst>
      <p:ext uri="{BB962C8B-B14F-4D97-AF65-F5344CB8AC3E}">
        <p14:creationId xmlns:p14="http://schemas.microsoft.com/office/powerpoint/2010/main" val="2152604881"/>
      </p:ext>
    </p:extLst>
  </p:cSld>
  <p:clrMapOvr>
    <a:masterClrMapping/>
  </p:clrMapOvr>
  <p:transition>
    <p:fad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209800" y="54165"/>
            <a:ext cx="6553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RLHF</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的作法</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173</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533400" y="1219200"/>
            <a:ext cx="8229600" cy="452431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以摘要為例，先用</a:t>
            </a:r>
            <a:r>
              <a:rPr lang="en-US" altLang="zh-TW" sz="3200" b="0" i="0" dirty="0">
                <a:effectLst/>
                <a:latin typeface="微軟正黑體" panose="020B0604030504040204" pitchFamily="34" charset="-120"/>
                <a:ea typeface="微軟正黑體" panose="020B0604030504040204" pitchFamily="34" charset="-120"/>
              </a:rPr>
              <a:t>RL</a:t>
            </a:r>
            <a:r>
              <a:rPr lang="zh-TW" altLang="en-US" sz="3200" b="0" i="0" dirty="0">
                <a:effectLst/>
                <a:latin typeface="微軟正黑體" panose="020B0604030504040204" pitchFamily="34" charset="-120"/>
                <a:ea typeface="微軟正黑體" panose="020B0604030504040204" pitchFamily="34" charset="-120"/>
              </a:rPr>
              <a:t>的</a:t>
            </a:r>
            <a:r>
              <a:rPr lang="en-US" altLang="zh-TW" sz="3200" b="0" i="0" dirty="0">
                <a:effectLst/>
                <a:latin typeface="微軟正黑體" panose="020B0604030504040204" pitchFamily="34" charset="-120"/>
                <a:ea typeface="微軟正黑體" panose="020B0604030504040204" pitchFamily="34" charset="-120"/>
              </a:rPr>
              <a:t>LLM</a:t>
            </a:r>
            <a:r>
              <a:rPr lang="zh-TW" altLang="en-US" sz="3200" b="0" i="0" dirty="0">
                <a:effectLst/>
                <a:latin typeface="微軟正黑體" panose="020B0604030504040204" pitchFamily="34" charset="-120"/>
                <a:ea typeface="微軟正黑體" panose="020B0604030504040204" pitchFamily="34" charset="-120"/>
              </a:rPr>
              <a:t>寫出多個摘要</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然後請人類對不同的摘要進行排名</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這些排名後的資料集稱</a:t>
            </a:r>
            <a:r>
              <a:rPr lang="en-US" altLang="zh-TW" sz="3200" b="0" i="0" dirty="0">
                <a:effectLst/>
                <a:latin typeface="微軟正黑體" panose="020B0604030504040204" pitchFamily="34" charset="-120"/>
                <a:ea typeface="微軟正黑體" panose="020B0604030504040204" pitchFamily="34" charset="-120"/>
              </a:rPr>
              <a:t>preference</a:t>
            </a:r>
            <a:r>
              <a:rPr lang="zh-TW" altLang="en-US" sz="3200" b="0" i="0" dirty="0">
                <a:effectLst/>
                <a:latin typeface="微軟正黑體" panose="020B0604030504040204" pitchFamily="34" charset="-120"/>
                <a:ea typeface="微軟正黑體" panose="020B0604030504040204" pitchFamily="34" charset="-120"/>
              </a:rPr>
              <a:t>或</a:t>
            </a:r>
            <a:r>
              <a:rPr lang="en-US" altLang="zh-TW" sz="3200" b="0" i="0" dirty="0">
                <a:effectLst/>
                <a:latin typeface="微軟正黑體" panose="020B0604030504040204" pitchFamily="34" charset="-120"/>
                <a:ea typeface="微軟正黑體" panose="020B0604030504040204" pitchFamily="34" charset="-120"/>
              </a:rPr>
              <a:t>comparison</a:t>
            </a:r>
            <a:r>
              <a:rPr lang="zh-TW" altLang="en-US" sz="3200" b="0" i="0" dirty="0">
                <a:effectLst/>
                <a:latin typeface="微軟正黑體" panose="020B0604030504040204" pitchFamily="34" charset="-120"/>
                <a:ea typeface="微軟正黑體" panose="020B0604030504040204" pitchFamily="34" charset="-120"/>
              </a:rPr>
              <a:t>資料集</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利用此資料集，使用</a:t>
            </a:r>
            <a:r>
              <a:rPr lang="en-US" altLang="zh-TW" sz="3200" b="0" i="0" dirty="0">
                <a:effectLst/>
                <a:latin typeface="微軟正黑體" panose="020B0604030504040204" pitchFamily="34" charset="-120"/>
                <a:ea typeface="微軟正黑體" panose="020B0604030504040204" pitchFamily="34" charset="-120"/>
              </a:rPr>
              <a:t>SFT</a:t>
            </a:r>
            <a:r>
              <a:rPr lang="zh-TW" altLang="en-US" sz="3200" b="0" i="0" dirty="0">
                <a:effectLst/>
                <a:latin typeface="微軟正黑體" panose="020B0604030504040204" pitchFamily="34" charset="-120"/>
                <a:ea typeface="微軟正黑體" panose="020B0604030504040204" pitchFamily="34" charset="-120"/>
              </a:rPr>
              <a:t>來訓練一個獎勵模型</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較小的另一個</a:t>
            </a:r>
            <a:r>
              <a:rPr lang="en-US" altLang="zh-TW" sz="3200" dirty="0" err="1">
                <a:latin typeface="微軟正黑體" panose="020B0604030504040204" pitchFamily="34" charset="-120"/>
                <a:ea typeface="微軟正黑體" panose="020B0604030504040204" pitchFamily="34" charset="-120"/>
              </a:rPr>
              <a:t>lm</a:t>
            </a:r>
            <a:r>
              <a:rPr lang="zh-TW" altLang="en-US" sz="3200" dirty="0">
                <a:latin typeface="微軟正黑體" panose="020B0604030504040204" pitchFamily="34" charset="-120"/>
                <a:ea typeface="微軟正黑體" panose="020B0604030504040204" pitchFamily="34" charset="-120"/>
              </a:rPr>
              <a:t>，通常用</a:t>
            </a:r>
            <a:r>
              <a:rPr lang="en-US" altLang="zh-TW" sz="3200" dirty="0">
                <a:latin typeface="微軟正黑體" panose="020B0604030504040204" pitchFamily="34" charset="-120"/>
                <a:ea typeface="微軟正黑體" panose="020B0604030504040204" pitchFamily="34" charset="-120"/>
              </a:rPr>
              <a:t>GPT2)</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最後使用</a:t>
            </a:r>
            <a:r>
              <a:rPr lang="en-US" altLang="zh-TW" sz="3200" dirty="0">
                <a:latin typeface="微軟正黑體" panose="020B0604030504040204" pitchFamily="34" charset="-120"/>
                <a:ea typeface="微軟正黑體" panose="020B0604030504040204" pitchFamily="34" charset="-120"/>
              </a:rPr>
              <a:t>RL</a:t>
            </a:r>
            <a:r>
              <a:rPr lang="zh-TW" altLang="en-US" sz="3200" dirty="0">
                <a:latin typeface="微軟正黑體" panose="020B0604030504040204" pitchFamily="34" charset="-120"/>
                <a:ea typeface="微軟正黑體" panose="020B0604030504040204" pitchFamily="34" charset="-120"/>
              </a:rPr>
              <a:t>來訓練一個較大的</a:t>
            </a:r>
            <a:r>
              <a:rPr lang="en-US" altLang="zh-TW" sz="3200" dirty="0">
                <a:latin typeface="微軟正黑體" panose="020B0604030504040204" pitchFamily="34" charset="-120"/>
                <a:ea typeface="微軟正黑體" panose="020B0604030504040204" pitchFamily="34" charset="-120"/>
              </a:rPr>
              <a:t>LLM(</a:t>
            </a:r>
            <a:r>
              <a:rPr lang="zh-TW" altLang="en-US" sz="3200" dirty="0">
                <a:latin typeface="微軟正黑體" panose="020B0604030504040204" pitchFamily="34" charset="-120"/>
                <a:ea typeface="微軟正黑體" panose="020B0604030504040204" pitchFamily="34" charset="-120"/>
              </a:rPr>
              <a:t>如</a:t>
            </a:r>
            <a:r>
              <a:rPr lang="en-US" altLang="zh-TW" sz="3200" dirty="0">
                <a:latin typeface="微軟正黑體" panose="020B0604030504040204" pitchFamily="34" charset="-120"/>
                <a:ea typeface="微軟正黑體" panose="020B0604030504040204" pitchFamily="34" charset="-120"/>
              </a:rPr>
              <a:t>llama2, alpaca</a:t>
            </a:r>
            <a:r>
              <a:rPr lang="zh-TW" altLang="en-US" sz="3200" dirty="0">
                <a:latin typeface="微軟正黑體" panose="020B0604030504040204" pitchFamily="34" charset="-120"/>
                <a:ea typeface="微軟正黑體" panose="020B0604030504040204" pitchFamily="34" charset="-120"/>
              </a:rPr>
              <a:t>或其它模型</a:t>
            </a:r>
            <a:r>
              <a:rPr lang="en-US" altLang="zh-TW" sz="3200" dirty="0">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71605567"/>
      </p:ext>
    </p:extLst>
  </p:cSld>
  <p:clrMapOvr>
    <a:masterClrMapping/>
  </p:clrMapOvr>
  <p:transition>
    <p:fade/>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209800" y="54165"/>
            <a:ext cx="6553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RLHF</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的作法</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174</a:t>
            </a:fld>
            <a:endParaRPr kumimoji="0" lang="en-US" dirty="0"/>
          </a:p>
        </p:txBody>
      </p:sp>
      <p:pic>
        <p:nvPicPr>
          <p:cNvPr id="6" name="圖片 5">
            <a:extLst>
              <a:ext uri="{FF2B5EF4-FFF2-40B4-BE49-F238E27FC236}">
                <a16:creationId xmlns:a16="http://schemas.microsoft.com/office/drawing/2014/main" id="{9EA7C8E1-B5C4-7925-7572-D3CA36C958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351" y="1981200"/>
            <a:ext cx="8275649" cy="2743200"/>
          </a:xfrm>
          <a:prstGeom prst="rect">
            <a:avLst/>
          </a:prstGeom>
        </p:spPr>
      </p:pic>
    </p:spTree>
    <p:extLst>
      <p:ext uri="{BB962C8B-B14F-4D97-AF65-F5344CB8AC3E}">
        <p14:creationId xmlns:p14="http://schemas.microsoft.com/office/powerpoint/2010/main" val="3881015614"/>
      </p:ext>
    </p:extLst>
  </p:cSld>
  <p:clrMapOvr>
    <a:masterClrMapping/>
  </p:clrMapOvr>
  <p:transition>
    <p:fad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209800" y="54165"/>
            <a:ext cx="6553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RLHF</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的作法</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175</a:t>
            </a:fld>
            <a:endParaRPr kumimoji="0" lang="en-US" dirty="0"/>
          </a:p>
        </p:txBody>
      </p:sp>
      <p:pic>
        <p:nvPicPr>
          <p:cNvPr id="5" name="圖片 4">
            <a:extLst>
              <a:ext uri="{FF2B5EF4-FFF2-40B4-BE49-F238E27FC236}">
                <a16:creationId xmlns:a16="http://schemas.microsoft.com/office/drawing/2014/main" id="{7D448DA0-61C1-02F3-1C29-D65784B2D7A7}"/>
              </a:ext>
            </a:extLst>
          </p:cNvPr>
          <p:cNvPicPr>
            <a:picLocks noChangeAspect="1"/>
          </p:cNvPicPr>
          <p:nvPr/>
        </p:nvPicPr>
        <p:blipFill>
          <a:blip r:embed="rId3"/>
          <a:stretch>
            <a:fillRect/>
          </a:stretch>
        </p:blipFill>
        <p:spPr>
          <a:xfrm>
            <a:off x="2024062" y="2590800"/>
            <a:ext cx="5095875" cy="2143125"/>
          </a:xfrm>
          <a:prstGeom prst="rect">
            <a:avLst/>
          </a:prstGeom>
        </p:spPr>
      </p:pic>
      <p:sp>
        <p:nvSpPr>
          <p:cNvPr id="8" name="文字方塊 7">
            <a:extLst>
              <a:ext uri="{FF2B5EF4-FFF2-40B4-BE49-F238E27FC236}">
                <a16:creationId xmlns:a16="http://schemas.microsoft.com/office/drawing/2014/main" id="{80CF54A5-B916-9CEC-490F-53F9FFACC280}"/>
              </a:ext>
            </a:extLst>
          </p:cNvPr>
          <p:cNvSpPr txBox="1"/>
          <p:nvPr/>
        </p:nvSpPr>
        <p:spPr>
          <a:xfrm>
            <a:off x="533400" y="1219200"/>
            <a:ext cx="82296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準備一個</a:t>
            </a:r>
            <a:r>
              <a:rPr lang="en-US" altLang="zh-TW" sz="3200" b="0" i="0" dirty="0">
                <a:effectLst/>
                <a:latin typeface="微軟正黑體" panose="020B0604030504040204" pitchFamily="34" charset="-120"/>
                <a:ea typeface="微軟正黑體" panose="020B0604030504040204" pitchFamily="34" charset="-120"/>
              </a:rPr>
              <a:t>LLM</a:t>
            </a:r>
            <a:r>
              <a:rPr lang="zh-TW" altLang="en-US" sz="3200" b="0" i="0" dirty="0">
                <a:effectLst/>
                <a:latin typeface="微軟正黑體" panose="020B0604030504040204" pitchFamily="34" charset="-120"/>
                <a:ea typeface="微軟正黑體" panose="020B0604030504040204" pitchFamily="34" charset="-120"/>
              </a:rPr>
              <a:t>，如</a:t>
            </a:r>
            <a:r>
              <a:rPr lang="en-US" altLang="zh-TW" sz="3200" b="0" i="0" dirty="0">
                <a:effectLst/>
                <a:latin typeface="微軟正黑體" panose="020B0604030504040204" pitchFamily="34" charset="-120"/>
                <a:ea typeface="微軟正黑體" panose="020B0604030504040204" pitchFamily="34" charset="-120"/>
              </a:rPr>
              <a:t>llama 2</a:t>
            </a:r>
          </a:p>
        </p:txBody>
      </p:sp>
    </p:spTree>
    <p:extLst>
      <p:ext uri="{BB962C8B-B14F-4D97-AF65-F5344CB8AC3E}">
        <p14:creationId xmlns:p14="http://schemas.microsoft.com/office/powerpoint/2010/main" val="1629892055"/>
      </p:ext>
    </p:extLst>
  </p:cSld>
  <p:clrMapOvr>
    <a:masterClrMapping/>
  </p:clrMapOvr>
  <p:transition>
    <p:fade/>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209800" y="54165"/>
            <a:ext cx="6553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RLHF</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的作法</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176</a:t>
            </a:fld>
            <a:endParaRPr kumimoji="0" lang="en-US" dirty="0"/>
          </a:p>
        </p:txBody>
      </p:sp>
      <p:sp>
        <p:nvSpPr>
          <p:cNvPr id="8" name="文字方塊 7">
            <a:extLst>
              <a:ext uri="{FF2B5EF4-FFF2-40B4-BE49-F238E27FC236}">
                <a16:creationId xmlns:a16="http://schemas.microsoft.com/office/drawing/2014/main" id="{80CF54A5-B916-9CEC-490F-53F9FFACC280}"/>
              </a:ext>
            </a:extLst>
          </p:cNvPr>
          <p:cNvSpPr txBox="1"/>
          <p:nvPr/>
        </p:nvSpPr>
        <p:spPr>
          <a:xfrm>
            <a:off x="533400" y="1219200"/>
            <a:ext cx="82296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將一個</a:t>
            </a:r>
            <a:r>
              <a:rPr lang="en-US" altLang="zh-TW" sz="3200" b="0" i="0" dirty="0">
                <a:effectLst/>
                <a:latin typeface="微軟正黑體" panose="020B0604030504040204" pitchFamily="34" charset="-120"/>
                <a:ea typeface="微軟正黑體" panose="020B0604030504040204" pitchFamily="34" charset="-120"/>
              </a:rPr>
              <a:t>prompt</a:t>
            </a:r>
            <a:r>
              <a:rPr lang="zh-TW" altLang="en-US" sz="3200" b="0" i="0" dirty="0">
                <a:effectLst/>
                <a:latin typeface="微軟正黑體" panose="020B0604030504040204" pitchFamily="34" charset="-120"/>
                <a:ea typeface="微軟正黑體" panose="020B0604030504040204" pitchFamily="34" charset="-120"/>
              </a:rPr>
              <a:t>給這</a:t>
            </a:r>
            <a:r>
              <a:rPr lang="en-US" altLang="zh-TW" sz="3200" b="0" i="0" dirty="0">
                <a:effectLst/>
                <a:latin typeface="微軟正黑體" panose="020B0604030504040204" pitchFamily="34" charset="-120"/>
                <a:ea typeface="微軟正黑體" panose="020B0604030504040204" pitchFamily="34" charset="-120"/>
              </a:rPr>
              <a:t>base LLM</a:t>
            </a:r>
          </a:p>
        </p:txBody>
      </p:sp>
      <p:pic>
        <p:nvPicPr>
          <p:cNvPr id="6" name="圖片 5">
            <a:extLst>
              <a:ext uri="{FF2B5EF4-FFF2-40B4-BE49-F238E27FC236}">
                <a16:creationId xmlns:a16="http://schemas.microsoft.com/office/drawing/2014/main" id="{20BA111F-C8FB-34FE-4260-CE317B6DFF48}"/>
              </a:ext>
            </a:extLst>
          </p:cNvPr>
          <p:cNvPicPr>
            <a:picLocks noChangeAspect="1"/>
          </p:cNvPicPr>
          <p:nvPr/>
        </p:nvPicPr>
        <p:blipFill>
          <a:blip r:embed="rId3"/>
          <a:stretch>
            <a:fillRect/>
          </a:stretch>
        </p:blipFill>
        <p:spPr>
          <a:xfrm>
            <a:off x="1157287" y="2433637"/>
            <a:ext cx="6829425" cy="1990725"/>
          </a:xfrm>
          <a:prstGeom prst="rect">
            <a:avLst/>
          </a:prstGeom>
        </p:spPr>
      </p:pic>
    </p:spTree>
    <p:extLst>
      <p:ext uri="{BB962C8B-B14F-4D97-AF65-F5344CB8AC3E}">
        <p14:creationId xmlns:p14="http://schemas.microsoft.com/office/powerpoint/2010/main" val="1642403042"/>
      </p:ext>
    </p:extLst>
  </p:cSld>
  <p:clrMapOvr>
    <a:masterClrMapping/>
  </p:clrMapOvr>
  <p:transition>
    <p:fade/>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209800" y="54165"/>
            <a:ext cx="6553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RLHF</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的作法</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177</a:t>
            </a:fld>
            <a:endParaRPr kumimoji="0" lang="en-US" dirty="0"/>
          </a:p>
        </p:txBody>
      </p:sp>
      <p:sp>
        <p:nvSpPr>
          <p:cNvPr id="8" name="文字方塊 7">
            <a:extLst>
              <a:ext uri="{FF2B5EF4-FFF2-40B4-BE49-F238E27FC236}">
                <a16:creationId xmlns:a16="http://schemas.microsoft.com/office/drawing/2014/main" id="{80CF54A5-B916-9CEC-490F-53F9FFACC280}"/>
              </a:ext>
            </a:extLst>
          </p:cNvPr>
          <p:cNvSpPr txBox="1"/>
          <p:nvPr/>
        </p:nvSpPr>
        <p:spPr>
          <a:xfrm>
            <a:off x="533400" y="1219200"/>
            <a:ext cx="82296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產生多個不同的結果</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570197D7-B87B-3B81-A313-628C35A15C49}"/>
              </a:ext>
            </a:extLst>
          </p:cNvPr>
          <p:cNvPicPr>
            <a:picLocks noChangeAspect="1"/>
          </p:cNvPicPr>
          <p:nvPr/>
        </p:nvPicPr>
        <p:blipFill>
          <a:blip r:embed="rId3"/>
          <a:stretch>
            <a:fillRect/>
          </a:stretch>
        </p:blipFill>
        <p:spPr>
          <a:xfrm>
            <a:off x="510895" y="2510340"/>
            <a:ext cx="8534400" cy="2014330"/>
          </a:xfrm>
          <a:prstGeom prst="rect">
            <a:avLst/>
          </a:prstGeom>
        </p:spPr>
      </p:pic>
    </p:spTree>
    <p:extLst>
      <p:ext uri="{BB962C8B-B14F-4D97-AF65-F5344CB8AC3E}">
        <p14:creationId xmlns:p14="http://schemas.microsoft.com/office/powerpoint/2010/main" val="1437229803"/>
      </p:ext>
    </p:extLst>
  </p:cSld>
  <p:clrMapOvr>
    <a:masterClrMapping/>
  </p:clrMapOvr>
  <p:transition>
    <p:fade/>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209800" y="54165"/>
            <a:ext cx="6553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RLHF</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的作法</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178</a:t>
            </a:fld>
            <a:endParaRPr kumimoji="0" lang="en-US" dirty="0"/>
          </a:p>
        </p:txBody>
      </p:sp>
      <p:sp>
        <p:nvSpPr>
          <p:cNvPr id="8" name="文字方塊 7">
            <a:extLst>
              <a:ext uri="{FF2B5EF4-FFF2-40B4-BE49-F238E27FC236}">
                <a16:creationId xmlns:a16="http://schemas.microsoft.com/office/drawing/2014/main" id="{80CF54A5-B916-9CEC-490F-53F9FFACC280}"/>
              </a:ext>
            </a:extLst>
          </p:cNvPr>
          <p:cNvSpPr txBox="1"/>
          <p:nvPr/>
        </p:nvSpPr>
        <p:spPr>
          <a:xfrm>
            <a:off x="533400" y="1219200"/>
            <a:ext cx="82296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讓人類來挑出覺得比較好的結果</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570197D7-B87B-3B81-A313-628C35A15C49}"/>
              </a:ext>
            </a:extLst>
          </p:cNvPr>
          <p:cNvPicPr>
            <a:picLocks noChangeAspect="1"/>
          </p:cNvPicPr>
          <p:nvPr/>
        </p:nvPicPr>
        <p:blipFill>
          <a:blip r:embed="rId3"/>
          <a:stretch>
            <a:fillRect/>
          </a:stretch>
        </p:blipFill>
        <p:spPr>
          <a:xfrm>
            <a:off x="510895" y="2510340"/>
            <a:ext cx="8534400" cy="2014330"/>
          </a:xfrm>
          <a:prstGeom prst="rect">
            <a:avLst/>
          </a:prstGeom>
        </p:spPr>
      </p:pic>
      <p:sp>
        <p:nvSpPr>
          <p:cNvPr id="2" name="矩形: 圓角 1">
            <a:extLst>
              <a:ext uri="{FF2B5EF4-FFF2-40B4-BE49-F238E27FC236}">
                <a16:creationId xmlns:a16="http://schemas.microsoft.com/office/drawing/2014/main" id="{2A749137-B4A6-E507-764E-E81E09BEC704}"/>
              </a:ext>
            </a:extLst>
          </p:cNvPr>
          <p:cNvSpPr/>
          <p:nvPr/>
        </p:nvSpPr>
        <p:spPr>
          <a:xfrm>
            <a:off x="6705600" y="3429000"/>
            <a:ext cx="1524000" cy="53340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87811673"/>
      </p:ext>
    </p:extLst>
  </p:cSld>
  <p:clrMapOvr>
    <a:masterClrMapping/>
  </p:clrMapOvr>
  <p:transition>
    <p:fade/>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209800" y="54165"/>
            <a:ext cx="6553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RLHF</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的作法</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179</a:t>
            </a:fld>
            <a:endParaRPr kumimoji="0" lang="en-US" dirty="0"/>
          </a:p>
        </p:txBody>
      </p:sp>
      <p:sp>
        <p:nvSpPr>
          <p:cNvPr id="8" name="文字方塊 7">
            <a:extLst>
              <a:ext uri="{FF2B5EF4-FFF2-40B4-BE49-F238E27FC236}">
                <a16:creationId xmlns:a16="http://schemas.microsoft.com/office/drawing/2014/main" id="{80CF54A5-B916-9CEC-490F-53F9FFACC280}"/>
              </a:ext>
            </a:extLst>
          </p:cNvPr>
          <p:cNvSpPr txBox="1"/>
          <p:nvPr/>
        </p:nvSpPr>
        <p:spPr>
          <a:xfrm>
            <a:off x="533400" y="1219200"/>
            <a:ext cx="82296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讓人類來挑出覺得比較好的結果</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9" name="圖片 8">
            <a:extLst>
              <a:ext uri="{FF2B5EF4-FFF2-40B4-BE49-F238E27FC236}">
                <a16:creationId xmlns:a16="http://schemas.microsoft.com/office/drawing/2014/main" id="{FDBE1E1C-A049-B9B6-72A7-18EE96D7BAB1}"/>
              </a:ext>
            </a:extLst>
          </p:cNvPr>
          <p:cNvPicPr>
            <a:picLocks noChangeAspect="1"/>
          </p:cNvPicPr>
          <p:nvPr/>
        </p:nvPicPr>
        <p:blipFill>
          <a:blip r:embed="rId3"/>
          <a:stretch>
            <a:fillRect/>
          </a:stretch>
        </p:blipFill>
        <p:spPr>
          <a:xfrm>
            <a:off x="457200" y="2590800"/>
            <a:ext cx="8560853" cy="2134285"/>
          </a:xfrm>
          <a:prstGeom prst="rect">
            <a:avLst/>
          </a:prstGeom>
        </p:spPr>
      </p:pic>
    </p:spTree>
    <p:extLst>
      <p:ext uri="{BB962C8B-B14F-4D97-AF65-F5344CB8AC3E}">
        <p14:creationId xmlns:p14="http://schemas.microsoft.com/office/powerpoint/2010/main" val="39105112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465263"/>
            <a:ext cx="8077200" cy="3046988"/>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一個詞被視為完全獨立於其它詞的向量</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例如說字典中有</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萬個字，就定義一個</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萬維的向量</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每個詞佔一個維度，稱</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one-hot encoding</a:t>
            </a:r>
          </a:p>
          <a:p>
            <a:pPr marL="361950" indent="-361950">
              <a:buFont typeface="Arial" panose="020B0604020202020204" pitchFamily="34" charset="0"/>
              <a:buChar char="•"/>
            </a:pPr>
            <a:r>
              <a:rPr kumimoji="1" lang="zh-TW" altLang="en-US"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但還是無法表示詞之間的關聯</a:t>
            </a:r>
            <a:endParaRPr kumimoji="1" lang="en-US" altLang="zh-TW"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905000" y="2286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用高維向量來表示</a:t>
            </a:r>
          </a:p>
        </p:txBody>
      </p:sp>
      <p:pic>
        <p:nvPicPr>
          <p:cNvPr id="6146" name="Picture 2">
            <a:extLst>
              <a:ext uri="{FF2B5EF4-FFF2-40B4-BE49-F238E27FC236}">
                <a16:creationId xmlns:a16="http://schemas.microsoft.com/office/drawing/2014/main" id="{A0076607-6691-29CF-0CDA-B59847DED8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337" y="4463387"/>
            <a:ext cx="7566126" cy="2192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6164933"/>
      </p:ext>
    </p:extLst>
  </p:cSld>
  <p:clrMapOvr>
    <a:masterClrMapping/>
  </p:clrMapOvr>
  <p:transition>
    <p:fade/>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209800" y="54165"/>
            <a:ext cx="6553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RLHF</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的作法</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180</a:t>
            </a:fld>
            <a:endParaRPr kumimoji="0" lang="en-US" dirty="0"/>
          </a:p>
        </p:txBody>
      </p:sp>
      <p:sp>
        <p:nvSpPr>
          <p:cNvPr id="8" name="文字方塊 7">
            <a:extLst>
              <a:ext uri="{FF2B5EF4-FFF2-40B4-BE49-F238E27FC236}">
                <a16:creationId xmlns:a16="http://schemas.microsoft.com/office/drawing/2014/main" id="{80CF54A5-B916-9CEC-490F-53F9FFACC280}"/>
              </a:ext>
            </a:extLst>
          </p:cNvPr>
          <p:cNvSpPr txBox="1"/>
          <p:nvPr/>
        </p:nvSpPr>
        <p:spPr>
          <a:xfrm>
            <a:off x="533400" y="1219200"/>
            <a:ext cx="82296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組成一個</a:t>
            </a:r>
            <a:r>
              <a:rPr lang="en-US" altLang="zh-TW" sz="3200" b="0" i="0" dirty="0">
                <a:effectLst/>
                <a:latin typeface="微軟正黑體" panose="020B0604030504040204" pitchFamily="34" charset="-120"/>
                <a:ea typeface="微軟正黑體" panose="020B0604030504040204" pitchFamily="34" charset="-120"/>
              </a:rPr>
              <a:t>preference dataset</a:t>
            </a:r>
          </a:p>
        </p:txBody>
      </p:sp>
      <p:pic>
        <p:nvPicPr>
          <p:cNvPr id="5" name="圖片 4">
            <a:extLst>
              <a:ext uri="{FF2B5EF4-FFF2-40B4-BE49-F238E27FC236}">
                <a16:creationId xmlns:a16="http://schemas.microsoft.com/office/drawing/2014/main" id="{69B907AC-76C1-3ABA-12C6-5DDC92B4F4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2343081"/>
            <a:ext cx="7467600" cy="3295719"/>
          </a:xfrm>
          <a:prstGeom prst="rect">
            <a:avLst/>
          </a:prstGeom>
        </p:spPr>
      </p:pic>
    </p:spTree>
    <p:extLst>
      <p:ext uri="{BB962C8B-B14F-4D97-AF65-F5344CB8AC3E}">
        <p14:creationId xmlns:p14="http://schemas.microsoft.com/office/powerpoint/2010/main" val="1944959254"/>
      </p:ext>
    </p:extLst>
  </p:cSld>
  <p:clrMapOvr>
    <a:masterClrMapping/>
  </p:clrMapOvr>
  <p:transition>
    <p:fade/>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209800" y="54165"/>
            <a:ext cx="6553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RLHF</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的作法</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181</a:t>
            </a:fld>
            <a:endParaRPr kumimoji="0" lang="en-US" dirty="0"/>
          </a:p>
        </p:txBody>
      </p:sp>
      <p:sp>
        <p:nvSpPr>
          <p:cNvPr id="8" name="文字方塊 7">
            <a:extLst>
              <a:ext uri="{FF2B5EF4-FFF2-40B4-BE49-F238E27FC236}">
                <a16:creationId xmlns:a16="http://schemas.microsoft.com/office/drawing/2014/main" id="{80CF54A5-B916-9CEC-490F-53F9FFACC280}"/>
              </a:ext>
            </a:extLst>
          </p:cNvPr>
          <p:cNvSpPr txBox="1"/>
          <p:nvPr/>
        </p:nvSpPr>
        <p:spPr>
          <a:xfrm>
            <a:off x="533400" y="1219200"/>
            <a:ext cx="8229600" cy="107721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再找另一個</a:t>
            </a:r>
            <a:r>
              <a:rPr lang="en-US" altLang="zh-TW" sz="3200" dirty="0" err="1">
                <a:latin typeface="微軟正黑體" panose="020B0604030504040204" pitchFamily="34" charset="-120"/>
                <a:ea typeface="微軟正黑體" panose="020B0604030504040204" pitchFamily="34" charset="-120"/>
              </a:rPr>
              <a:t>llm</a:t>
            </a:r>
            <a:r>
              <a:rPr lang="zh-TW" altLang="en-US" sz="3200" dirty="0">
                <a:latin typeface="微軟正黑體" panose="020B0604030504040204" pitchFamily="34" charset="-120"/>
                <a:ea typeface="微軟正黑體" panose="020B0604030504040204" pitchFamily="34" charset="-120"/>
              </a:rPr>
              <a:t>，稱為</a:t>
            </a:r>
            <a:r>
              <a:rPr lang="en-US" altLang="zh-TW" sz="3200" dirty="0">
                <a:latin typeface="微軟正黑體" panose="020B0604030504040204" pitchFamily="34" charset="-120"/>
                <a:ea typeface="微軟正黑體" panose="020B0604030504040204" pitchFamily="34" charset="-120"/>
              </a:rPr>
              <a:t>reward model</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使用剛才的</a:t>
            </a:r>
            <a:r>
              <a:rPr lang="en-US" altLang="zh-TW" sz="3200" b="0" i="0" dirty="0">
                <a:effectLst/>
                <a:latin typeface="微軟正黑體" panose="020B0604030504040204" pitchFamily="34" charset="-120"/>
                <a:ea typeface="微軟正黑體" panose="020B0604030504040204" pitchFamily="34" charset="-120"/>
              </a:rPr>
              <a:t>preference</a:t>
            </a:r>
            <a:r>
              <a:rPr lang="zh-TW" altLang="en-US" sz="3200" b="0" i="0" dirty="0">
                <a:effectLst/>
                <a:latin typeface="微軟正黑體" panose="020B0604030504040204" pitchFamily="34" charset="-120"/>
                <a:ea typeface="微軟正黑體" panose="020B0604030504040204" pitchFamily="34" charset="-120"/>
              </a:rPr>
              <a:t>資料集來</a:t>
            </a:r>
            <a:r>
              <a:rPr lang="en-US" altLang="zh-TW" sz="3200" b="0" i="0" dirty="0">
                <a:effectLst/>
                <a:latin typeface="微軟正黑體" panose="020B0604030504040204" pitchFamily="34" charset="-120"/>
                <a:ea typeface="微軟正黑體" panose="020B0604030504040204" pitchFamily="34" charset="-120"/>
              </a:rPr>
              <a:t>SFT</a:t>
            </a:r>
            <a:r>
              <a:rPr lang="zh-TW" altLang="en-US" sz="3200" b="0" i="0" dirty="0">
                <a:effectLst/>
                <a:latin typeface="微軟正黑體" panose="020B0604030504040204" pitchFamily="34" charset="-120"/>
                <a:ea typeface="微軟正黑體" panose="020B0604030504040204" pitchFamily="34" charset="-120"/>
              </a:rPr>
              <a:t>訓練</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715F1687-1247-608D-0860-67B55158C783}"/>
              </a:ext>
            </a:extLst>
          </p:cNvPr>
          <p:cNvPicPr>
            <a:picLocks noChangeAspect="1"/>
          </p:cNvPicPr>
          <p:nvPr/>
        </p:nvPicPr>
        <p:blipFill>
          <a:blip r:embed="rId3"/>
          <a:stretch>
            <a:fillRect/>
          </a:stretch>
        </p:blipFill>
        <p:spPr>
          <a:xfrm>
            <a:off x="1447800" y="2704538"/>
            <a:ext cx="6796087" cy="3408993"/>
          </a:xfrm>
          <a:prstGeom prst="rect">
            <a:avLst/>
          </a:prstGeom>
        </p:spPr>
      </p:pic>
    </p:spTree>
    <p:extLst>
      <p:ext uri="{BB962C8B-B14F-4D97-AF65-F5344CB8AC3E}">
        <p14:creationId xmlns:p14="http://schemas.microsoft.com/office/powerpoint/2010/main" val="1478108531"/>
      </p:ext>
    </p:extLst>
  </p:cSld>
  <p:clrMapOvr>
    <a:masterClrMapping/>
  </p:clrMapOvr>
  <p:transition>
    <p:fade/>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209800" y="54165"/>
            <a:ext cx="6553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RLHF</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的作法</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182</a:t>
            </a:fld>
            <a:endParaRPr kumimoji="0" lang="en-US" dirty="0"/>
          </a:p>
        </p:txBody>
      </p:sp>
      <p:pic>
        <p:nvPicPr>
          <p:cNvPr id="5" name="圖片 4">
            <a:extLst>
              <a:ext uri="{FF2B5EF4-FFF2-40B4-BE49-F238E27FC236}">
                <a16:creationId xmlns:a16="http://schemas.microsoft.com/office/drawing/2014/main" id="{7D448DA0-61C1-02F3-1C29-D65784B2D7A7}"/>
              </a:ext>
            </a:extLst>
          </p:cNvPr>
          <p:cNvPicPr>
            <a:picLocks noChangeAspect="1"/>
          </p:cNvPicPr>
          <p:nvPr/>
        </p:nvPicPr>
        <p:blipFill>
          <a:blip r:embed="rId3"/>
          <a:stretch>
            <a:fillRect/>
          </a:stretch>
        </p:blipFill>
        <p:spPr>
          <a:xfrm>
            <a:off x="1981200" y="3733800"/>
            <a:ext cx="5095875" cy="2143125"/>
          </a:xfrm>
          <a:prstGeom prst="rect">
            <a:avLst/>
          </a:prstGeom>
        </p:spPr>
      </p:pic>
    </p:spTree>
    <p:extLst>
      <p:ext uri="{BB962C8B-B14F-4D97-AF65-F5344CB8AC3E}">
        <p14:creationId xmlns:p14="http://schemas.microsoft.com/office/powerpoint/2010/main" val="1873050121"/>
      </p:ext>
    </p:extLst>
  </p:cSld>
  <p:clrMapOvr>
    <a:masterClrMapping/>
  </p:clrMapOvr>
  <p:transition>
    <p:fade/>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62150" y="425393"/>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大型語言模的進化</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47625" y="69183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53400" y="6918325"/>
            <a:ext cx="914400" cy="244475"/>
          </a:xfrm>
        </p:spPr>
        <p:txBody>
          <a:bodyPr/>
          <a:lstStyle/>
          <a:p>
            <a:pPr algn="r"/>
            <a:fld id="{F99EC173-99AE-4773-AB25-02E469A13EAE}" type="slidenum">
              <a:rPr kumimoji="0" lang="en-US" sz="1200" smtClean="0">
                <a:solidFill>
                  <a:schemeClr val="tx2"/>
                </a:solidFill>
              </a:rPr>
              <a:pPr algn="r"/>
              <a:t>183</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85800" y="1428627"/>
            <a:ext cx="7924800" cy="304698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只有產生下一個</a:t>
            </a:r>
            <a:r>
              <a:rPr lang="en-US" altLang="zh-TW" sz="3200" b="0" i="0" dirty="0">
                <a:effectLst/>
                <a:latin typeface="微軟正黑體" panose="020B0604030504040204" pitchFamily="34" charset="-120"/>
                <a:ea typeface="微軟正黑體" panose="020B0604030504040204" pitchFamily="34" charset="-120"/>
              </a:rPr>
              <a:t>token</a:t>
            </a:r>
            <a:r>
              <a:rPr lang="zh-TW" altLang="en-US" sz="3200" b="0" i="0" dirty="0">
                <a:effectLst/>
                <a:latin typeface="微軟正黑體" panose="020B0604030504040204" pitchFamily="34" charset="-120"/>
                <a:ea typeface="微軟正黑體" panose="020B0604030504040204" pitchFamily="34" charset="-120"/>
              </a:rPr>
              <a:t>能力的</a:t>
            </a:r>
            <a:r>
              <a:rPr lang="en-US" altLang="zh-TW" sz="3200" b="0" i="0" dirty="0" err="1">
                <a:effectLst/>
                <a:latin typeface="微軟正黑體" panose="020B0604030504040204" pitchFamily="34" charset="-120"/>
                <a:ea typeface="微軟正黑體" panose="020B0604030504040204" pitchFamily="34" charset="-120"/>
              </a:rPr>
              <a:t>llm</a:t>
            </a:r>
            <a:r>
              <a:rPr lang="en-US" altLang="zh-TW" sz="3200" b="0" i="0" dirty="0">
                <a:effectLst/>
                <a:latin typeface="微軟正黑體" panose="020B0604030504040204" pitchFamily="34" charset="-120"/>
                <a:ea typeface="微軟正黑體" panose="020B0604030504040204" pitchFamily="34" charset="-120"/>
              </a:rPr>
              <a:t>(base)</a:t>
            </a:r>
          </a:p>
          <a:p>
            <a:pPr marL="914400" lvl="1"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GPT</a:t>
            </a:r>
            <a:r>
              <a:rPr lang="zh-TW" altLang="en-US" sz="3200" dirty="0">
                <a:latin typeface="微軟正黑體" panose="020B0604030504040204" pitchFamily="34" charset="-120"/>
                <a:ea typeface="微軟正黑體" panose="020B0604030504040204" pitchFamily="34" charset="-120"/>
              </a:rPr>
              <a:t>、</a:t>
            </a:r>
            <a:r>
              <a:rPr lang="en-US" altLang="zh-TW" sz="3200" dirty="0">
                <a:latin typeface="微軟正黑體" panose="020B0604030504040204" pitchFamily="34" charset="-120"/>
                <a:ea typeface="微軟正黑體" panose="020B0604030504040204" pitchFamily="34" charset="-120"/>
              </a:rPr>
              <a:t>GPT2</a:t>
            </a:r>
            <a:r>
              <a:rPr lang="zh-TW" altLang="en-US" sz="3200" dirty="0">
                <a:latin typeface="微軟正黑體" panose="020B0604030504040204" pitchFamily="34" charset="-120"/>
                <a:ea typeface="微軟正黑體" panose="020B0604030504040204" pitchFamily="34" charset="-120"/>
              </a:rPr>
              <a:t>、</a:t>
            </a:r>
            <a:r>
              <a:rPr lang="en-US" altLang="zh-TW" sz="3200" dirty="0">
                <a:latin typeface="微軟正黑體" panose="020B0604030504040204" pitchFamily="34" charset="-120"/>
                <a:ea typeface="微軟正黑體" panose="020B0604030504040204" pitchFamily="34" charset="-120"/>
              </a:rPr>
              <a:t>GPT3</a:t>
            </a:r>
            <a:r>
              <a:rPr lang="zh-TW" altLang="en-US" sz="3200" dirty="0">
                <a:latin typeface="微軟正黑體" panose="020B0604030504040204" pitchFamily="34" charset="-120"/>
                <a:ea typeface="微軟正黑體" panose="020B0604030504040204" pitchFamily="34" charset="-120"/>
              </a:rPr>
              <a:t>、</a:t>
            </a:r>
            <a:r>
              <a:rPr lang="en-US" altLang="zh-TW" sz="3200" dirty="0">
                <a:latin typeface="微軟正黑體" panose="020B0604030504040204" pitchFamily="34" charset="-120"/>
                <a:ea typeface="微軟正黑體" panose="020B0604030504040204" pitchFamily="34" charset="-120"/>
              </a:rPr>
              <a:t>llama2</a:t>
            </a:r>
          </a:p>
          <a:p>
            <a:pPr marL="450850" lvl="1" indent="-45085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經過</a:t>
            </a:r>
            <a:r>
              <a:rPr lang="en-US" altLang="zh-TW" sz="3200" dirty="0" err="1">
                <a:latin typeface="微軟正黑體" panose="020B0604030504040204" pitchFamily="34" charset="-120"/>
                <a:ea typeface="微軟正黑體" panose="020B0604030504040204" pitchFamily="34" charset="-120"/>
              </a:rPr>
              <a:t>sft</a:t>
            </a:r>
            <a:r>
              <a:rPr lang="zh-TW" altLang="en-US" sz="3200" dirty="0">
                <a:latin typeface="微軟正黑體" panose="020B0604030504040204" pitchFamily="34" charset="-120"/>
                <a:ea typeface="微軟正黑體" panose="020B0604030504040204" pitchFamily="34" charset="-120"/>
              </a:rPr>
              <a:t>的</a:t>
            </a:r>
            <a:r>
              <a:rPr lang="en-US" altLang="zh-TW" sz="3200" dirty="0" err="1">
                <a:latin typeface="微軟正黑體" panose="020B0604030504040204" pitchFamily="34" charset="-120"/>
                <a:ea typeface="微軟正黑體" panose="020B0604030504040204" pitchFamily="34" charset="-120"/>
              </a:rPr>
              <a:t>llm</a:t>
            </a:r>
            <a:r>
              <a:rPr lang="en-US" altLang="zh-TW" sz="3200" dirty="0">
                <a:latin typeface="微軟正黑體" panose="020B0604030504040204" pitchFamily="34" charset="-120"/>
                <a:ea typeface="微軟正黑體" panose="020B0604030504040204" pitchFamily="34" charset="-120"/>
              </a:rPr>
              <a:t>(instruction tuned)</a:t>
            </a:r>
          </a:p>
          <a:p>
            <a:pPr marL="914400" lvl="1"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FLAN</a:t>
            </a:r>
            <a:r>
              <a:rPr lang="zh-TW" altLang="en-US" sz="3200" dirty="0">
                <a:latin typeface="微軟正黑體" panose="020B0604030504040204" pitchFamily="34" charset="-120"/>
                <a:ea typeface="微軟正黑體" panose="020B0604030504040204" pitchFamily="34" charset="-120"/>
              </a:rPr>
              <a:t>、</a:t>
            </a:r>
            <a:r>
              <a:rPr lang="en-US" altLang="zh-TW" sz="3200" dirty="0">
                <a:latin typeface="微軟正黑體" panose="020B0604030504040204" pitchFamily="34" charset="-120"/>
                <a:ea typeface="微軟正黑體" panose="020B0604030504040204" pitchFamily="34" charset="-120"/>
              </a:rPr>
              <a:t>T0</a:t>
            </a:r>
          </a:p>
          <a:p>
            <a:pPr marL="446088" lvl="1" indent="-446088">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再經過人類價值觀調整，</a:t>
            </a:r>
            <a:r>
              <a:rPr lang="en-US" altLang="zh-TW" sz="3200" dirty="0" err="1">
                <a:latin typeface="微軟正黑體" panose="020B0604030504040204" pitchFamily="34" charset="-120"/>
                <a:ea typeface="微軟正黑體" panose="020B0604030504040204" pitchFamily="34" charset="-120"/>
              </a:rPr>
              <a:t>InstructGPT</a:t>
            </a:r>
            <a:r>
              <a:rPr lang="zh-TW" altLang="en-US" sz="3200" dirty="0">
                <a:latin typeface="微軟正黑體" panose="020B0604030504040204" pitchFamily="34" charset="-120"/>
                <a:ea typeface="微軟正黑體" panose="020B0604030504040204" pitchFamily="34" charset="-120"/>
              </a:rPr>
              <a:t>、</a:t>
            </a:r>
            <a:r>
              <a:rPr lang="en-US" altLang="zh-TW" sz="3200" dirty="0">
                <a:latin typeface="微軟正黑體" panose="020B0604030504040204" pitchFamily="34" charset="-120"/>
                <a:ea typeface="微軟正黑體" panose="020B0604030504040204" pitchFamily="34" charset="-120"/>
              </a:rPr>
              <a:t>ChatGPT</a:t>
            </a:r>
          </a:p>
        </p:txBody>
      </p:sp>
    </p:spTree>
    <p:extLst>
      <p:ext uri="{BB962C8B-B14F-4D97-AF65-F5344CB8AC3E}">
        <p14:creationId xmlns:p14="http://schemas.microsoft.com/office/powerpoint/2010/main" val="1269779521"/>
      </p:ext>
    </p:extLst>
  </p:cSld>
  <p:clrMapOvr>
    <a:masterClrMapping/>
  </p:clrMapOvr>
  <p:transition>
    <p:fade/>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076450" y="123885"/>
            <a:ext cx="6553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有了標準的</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SFT</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184</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219200"/>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從不同的模型產生結果，使用更大資料集的</a:t>
            </a:r>
            <a:r>
              <a:rPr lang="en-US" altLang="zh-TW" sz="3200" b="0" i="0" dirty="0">
                <a:effectLst/>
                <a:latin typeface="微軟正黑體" panose="020B0604030504040204" pitchFamily="34" charset="-120"/>
                <a:ea typeface="微軟正黑體" panose="020B0604030504040204" pitchFamily="34" charset="-120"/>
              </a:rPr>
              <a:t>API prompts</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這些不同的結果由人類來評分</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將這些評分後的結果訓練一個獎勵模型</a:t>
            </a:r>
            <a:r>
              <a:rPr lang="en-US" altLang="zh-TW" sz="3200" b="0" i="0" dirty="0">
                <a:effectLst/>
                <a:latin typeface="微軟正黑體" panose="020B0604030504040204" pitchFamily="34" charset="-120"/>
                <a:ea typeface="微軟正黑體" panose="020B0604030504040204" pitchFamily="34" charset="-120"/>
              </a:rPr>
              <a:t>(RM)</a:t>
            </a:r>
            <a:r>
              <a:rPr lang="zh-TW" altLang="en-US" sz="3200" b="0" i="0" dirty="0">
                <a:effectLst/>
                <a:latin typeface="微軟正黑體" panose="020B0604030504040204" pitchFamily="34" charset="-120"/>
                <a:ea typeface="微軟正黑體" panose="020B0604030504040204" pitchFamily="34" charset="-120"/>
              </a:rPr>
              <a:t>，用來預測哪一個輸出人類最喜歡</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使用</a:t>
            </a:r>
            <a:r>
              <a:rPr lang="en-US" altLang="zh-TW" sz="3200" b="0" i="0" dirty="0">
                <a:effectLst/>
                <a:latin typeface="微軟正黑體" panose="020B0604030504040204" pitchFamily="34" charset="-120"/>
                <a:ea typeface="微軟正黑體" panose="020B0604030504040204" pitchFamily="34" charset="-120"/>
              </a:rPr>
              <a:t>PPO</a:t>
            </a:r>
            <a:r>
              <a:rPr lang="zh-TW" altLang="en-US" sz="3200" b="0" i="0" dirty="0">
                <a:effectLst/>
                <a:latin typeface="微軟正黑體" panose="020B0604030504040204" pitchFamily="34" charset="-120"/>
                <a:ea typeface="微軟正黑體" panose="020B0604030504040204" pitchFamily="34" charset="-120"/>
              </a:rPr>
              <a:t>演算法</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最後，將此</a:t>
            </a:r>
            <a:r>
              <a:rPr lang="en-US" altLang="zh-TW" sz="3200" b="0" i="0" dirty="0">
                <a:effectLst/>
                <a:latin typeface="微軟正黑體" panose="020B0604030504040204" pitchFamily="34" charset="-120"/>
                <a:ea typeface="微軟正黑體" panose="020B0604030504040204" pitchFamily="34" charset="-120"/>
              </a:rPr>
              <a:t>RM</a:t>
            </a:r>
            <a:r>
              <a:rPr lang="zh-TW" altLang="en-US" sz="3200" b="0" i="0" dirty="0">
                <a:effectLst/>
                <a:latin typeface="微軟正黑體" panose="020B0604030504040204" pitchFamily="34" charset="-120"/>
                <a:ea typeface="微軟正黑體" panose="020B0604030504040204" pitchFamily="34" charset="-120"/>
              </a:rPr>
              <a:t>用作獎勵函式，並利用</a:t>
            </a:r>
            <a:r>
              <a:rPr lang="en-US" altLang="zh-TW" sz="3200" b="0" i="0" dirty="0">
                <a:effectLst/>
                <a:latin typeface="微軟正黑體" panose="020B0604030504040204" pitchFamily="34" charset="-120"/>
                <a:ea typeface="微軟正黑體" panose="020B0604030504040204" pitchFamily="34" charset="-120"/>
              </a:rPr>
              <a:t>PPO</a:t>
            </a:r>
            <a:r>
              <a:rPr lang="zh-TW" altLang="en-US" sz="3200" b="0" i="0" dirty="0">
                <a:effectLst/>
                <a:latin typeface="微軟正黑體" panose="020B0604030504040204" pitchFamily="34" charset="-120"/>
                <a:ea typeface="微軟正黑體" panose="020B0604030504040204" pitchFamily="34" charset="-120"/>
              </a:rPr>
              <a:t>演算法對監督學習基準進行微調，以最大化這個獎勵</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467504385"/>
      </p:ext>
    </p:extLst>
  </p:cSld>
  <p:clrMapOvr>
    <a:masterClrMapping/>
  </p:clrMapOvr>
  <p:transition>
    <p:fade/>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90800" y="126742"/>
            <a:ext cx="455295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從結果找指令</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185</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219200"/>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給</a:t>
            </a:r>
            <a:r>
              <a:rPr lang="en-US" altLang="zh-TW" sz="3200" b="0" i="0" dirty="0">
                <a:effectLst/>
                <a:latin typeface="微軟正黑體" panose="020B0604030504040204" pitchFamily="34" charset="-120"/>
                <a:ea typeface="微軟正黑體" panose="020B0604030504040204" pitchFamily="34" charset="-120"/>
              </a:rPr>
              <a:t>LLM</a:t>
            </a:r>
            <a:r>
              <a:rPr lang="zh-TW" altLang="en-US" sz="3200" b="0" i="0" dirty="0">
                <a:effectLst/>
                <a:latin typeface="微軟正黑體" panose="020B0604030504040204" pitchFamily="34" charset="-120"/>
                <a:ea typeface="微軟正黑體" panose="020B0604030504040204" pitchFamily="34" charset="-120"/>
              </a:rPr>
              <a:t>結果，問他指令怎麼生成的</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61E0F75E-788C-A8D1-F3DC-2254842272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9194" y="2087259"/>
            <a:ext cx="7391400" cy="4158455"/>
          </a:xfrm>
          <a:prstGeom prst="rect">
            <a:avLst/>
          </a:prstGeom>
        </p:spPr>
      </p:pic>
    </p:spTree>
    <p:extLst>
      <p:ext uri="{BB962C8B-B14F-4D97-AF65-F5344CB8AC3E}">
        <p14:creationId xmlns:p14="http://schemas.microsoft.com/office/powerpoint/2010/main" val="639643711"/>
      </p:ext>
    </p:extLst>
  </p:cSld>
  <p:clrMapOvr>
    <a:masterClrMapping/>
  </p:clrMapOvr>
  <p:transition>
    <p:fade/>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90800" y="126742"/>
            <a:ext cx="455295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從結果找指令</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186</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219200"/>
            <a:ext cx="7924800" cy="107721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給</a:t>
            </a:r>
            <a:r>
              <a:rPr lang="en-US" altLang="zh-TW" sz="3200" b="0" i="0" dirty="0">
                <a:effectLst/>
                <a:latin typeface="微軟正黑體" panose="020B0604030504040204" pitchFamily="34" charset="-120"/>
                <a:ea typeface="微軟正黑體" panose="020B0604030504040204" pitchFamily="34" charset="-120"/>
              </a:rPr>
              <a:t>LLM</a:t>
            </a:r>
            <a:r>
              <a:rPr lang="zh-TW" altLang="en-US" sz="3200" b="0" i="0" dirty="0">
                <a:effectLst/>
                <a:latin typeface="微軟正黑體" panose="020B0604030504040204" pitchFamily="34" charset="-120"/>
                <a:ea typeface="微軟正黑體" panose="020B0604030504040204" pitchFamily="34" charset="-120"/>
              </a:rPr>
              <a:t>結果，問他指令怎麼生成的</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生出多個指令，進行評分，變形再找</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DE2E838C-B8F3-3D91-AFC5-57162D82B9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315164"/>
            <a:ext cx="7543800" cy="4244196"/>
          </a:xfrm>
          <a:prstGeom prst="rect">
            <a:avLst/>
          </a:prstGeom>
        </p:spPr>
      </p:pic>
    </p:spTree>
    <p:extLst>
      <p:ext uri="{BB962C8B-B14F-4D97-AF65-F5344CB8AC3E}">
        <p14:creationId xmlns:p14="http://schemas.microsoft.com/office/powerpoint/2010/main" val="726448309"/>
      </p:ext>
    </p:extLst>
  </p:cSld>
  <p:clrMapOvr>
    <a:masterClrMapping/>
  </p:clrMapOvr>
  <p:transition>
    <p:fade/>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90800" y="126742"/>
            <a:ext cx="455295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從結果找指令</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187</a:t>
            </a:fld>
            <a:endParaRPr kumimoji="0" lang="en-US" dirty="0"/>
          </a:p>
        </p:txBody>
      </p:sp>
      <p:pic>
        <p:nvPicPr>
          <p:cNvPr id="6" name="圖片 5">
            <a:extLst>
              <a:ext uri="{FF2B5EF4-FFF2-40B4-BE49-F238E27FC236}">
                <a16:creationId xmlns:a16="http://schemas.microsoft.com/office/drawing/2014/main" id="{83A8E597-18A5-5FD8-DC5A-51FB7D8C3F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447800"/>
            <a:ext cx="8382000" cy="4715773"/>
          </a:xfrm>
          <a:prstGeom prst="rect">
            <a:avLst/>
          </a:prstGeom>
        </p:spPr>
      </p:pic>
    </p:spTree>
    <p:extLst>
      <p:ext uri="{BB962C8B-B14F-4D97-AF65-F5344CB8AC3E}">
        <p14:creationId xmlns:p14="http://schemas.microsoft.com/office/powerpoint/2010/main" val="2024303729"/>
      </p:ext>
    </p:extLst>
  </p:cSld>
  <p:clrMapOvr>
    <a:masterClrMapping/>
  </p:clrMapOvr>
  <p:transition>
    <p:fade/>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076450" y="123885"/>
            <a:ext cx="6553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例子：</a:t>
            </a:r>
            <a:r>
              <a:rPr kumimoji="1" lang="en-US" altLang="zh-TW" sz="4800" b="1" dirty="0" err="1">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InstructGPT</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188</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219200"/>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以</a:t>
            </a:r>
            <a:r>
              <a:rPr lang="en-US" altLang="zh-TW" sz="3200" b="0" i="0" dirty="0">
                <a:effectLst/>
                <a:latin typeface="微軟正黑體" panose="020B0604030504040204" pitchFamily="34" charset="-120"/>
                <a:ea typeface="微軟正黑體" panose="020B0604030504040204" pitchFamily="34" charset="-120"/>
              </a:rPr>
              <a:t>GPT3</a:t>
            </a:r>
            <a:r>
              <a:rPr lang="zh-TW" altLang="en-US" sz="3200" b="0" i="0" dirty="0">
                <a:effectLst/>
                <a:latin typeface="微軟正黑體" panose="020B0604030504040204" pitchFamily="34" charset="-120"/>
                <a:ea typeface="微軟正黑體" panose="020B0604030504040204" pitchFamily="34" charset="-120"/>
              </a:rPr>
              <a:t>為基礎</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經過</a:t>
            </a:r>
            <a:r>
              <a:rPr lang="en-US" altLang="zh-TW" sz="3200" b="0" i="0" dirty="0">
                <a:effectLst/>
                <a:latin typeface="微軟正黑體" panose="020B0604030504040204" pitchFamily="34" charset="-120"/>
                <a:ea typeface="微軟正黑體" panose="020B0604030504040204" pitchFamily="34" charset="-120"/>
              </a:rPr>
              <a:t>SFT</a:t>
            </a:r>
            <a:r>
              <a:rPr lang="zh-TW" altLang="en-US" sz="3200" b="0" i="0" dirty="0">
                <a:effectLst/>
                <a:latin typeface="微軟正黑體" panose="020B0604030504040204" pitchFamily="34" charset="-120"/>
                <a:ea typeface="微軟正黑體" panose="020B0604030504040204" pitchFamily="34" charset="-120"/>
              </a:rPr>
              <a:t>微調</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訓練</a:t>
            </a:r>
            <a:r>
              <a:rPr lang="en-US" altLang="zh-TW" sz="3200" b="0" i="0" dirty="0">
                <a:effectLst/>
                <a:latin typeface="微軟正黑體" panose="020B0604030504040204" pitchFamily="34" charset="-120"/>
                <a:ea typeface="微軟正黑體" panose="020B0604030504040204" pitchFamily="34" charset="-120"/>
              </a:rPr>
              <a:t>RM</a:t>
            </a:r>
            <a:r>
              <a:rPr lang="zh-TW" altLang="en-US" sz="3200" b="0" i="0" dirty="0">
                <a:effectLst/>
                <a:latin typeface="微軟正黑體" panose="020B0604030504040204" pitchFamily="34" charset="-120"/>
                <a:ea typeface="微軟正黑體" panose="020B0604030504040204" pitchFamily="34" charset="-120"/>
              </a:rPr>
              <a:t>模型</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經過</a:t>
            </a:r>
            <a:r>
              <a:rPr lang="en-US" altLang="zh-TW" sz="3200" b="0" i="0" dirty="0">
                <a:effectLst/>
                <a:latin typeface="微軟正黑體" panose="020B0604030504040204" pitchFamily="34" charset="-120"/>
                <a:ea typeface="微軟正黑體" panose="020B0604030504040204" pitchFamily="34" charset="-120"/>
              </a:rPr>
              <a:t>PPO</a:t>
            </a:r>
            <a:r>
              <a:rPr lang="zh-TW" altLang="en-US" sz="3200" b="0" i="0" dirty="0">
                <a:effectLst/>
                <a:latin typeface="微軟正黑體" panose="020B0604030504040204" pitchFamily="34" charset="-120"/>
                <a:ea typeface="微軟正黑體" panose="020B0604030504040204" pitchFamily="34" charset="-120"/>
              </a:rPr>
              <a:t>強化學習</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以上的過程稱</a:t>
            </a:r>
            <a:r>
              <a:rPr lang="en-US" altLang="zh-TW" sz="3200" b="0" i="0" dirty="0">
                <a:effectLst/>
                <a:latin typeface="微軟正黑體" panose="020B0604030504040204" pitchFamily="34" charset="-120"/>
                <a:ea typeface="微軟正黑體" panose="020B0604030504040204" pitchFamily="34" charset="-120"/>
              </a:rPr>
              <a:t>RLHF(Reinforcement Learning from Human Feedback)</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稱</a:t>
            </a:r>
            <a:r>
              <a:rPr lang="en-US" altLang="zh-TW" sz="3200" b="0" i="0" dirty="0" err="1">
                <a:effectLst/>
                <a:latin typeface="微軟正黑體" panose="020B0604030504040204" pitchFamily="34" charset="-120"/>
                <a:ea typeface="微軟正黑體" panose="020B0604030504040204" pitchFamily="34" charset="-120"/>
              </a:rPr>
              <a:t>InstructGPT</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是</a:t>
            </a:r>
            <a:r>
              <a:rPr lang="en-US" altLang="zh-TW" sz="3200" b="0" i="0" dirty="0">
                <a:effectLst/>
                <a:latin typeface="微軟正黑體" panose="020B0604030504040204" pitchFamily="34" charset="-120"/>
                <a:ea typeface="微軟正黑體" panose="020B0604030504040204" pitchFamily="34" charset="-120"/>
              </a:rPr>
              <a:t>ChatGPT</a:t>
            </a:r>
            <a:r>
              <a:rPr lang="zh-TW" altLang="en-US" sz="3200" b="0" i="0" dirty="0">
                <a:effectLst/>
                <a:latin typeface="微軟正黑體" panose="020B0604030504040204" pitchFamily="34" charset="-120"/>
                <a:ea typeface="微軟正黑體" panose="020B0604030504040204" pitchFamily="34" charset="-120"/>
              </a:rPr>
              <a:t>的前身</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hlinkClick r:id="rId3"/>
              </a:rPr>
              <a:t>https://arxiv.org/pdf/2203.02155.pdf</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8983677"/>
      </p:ext>
    </p:extLst>
  </p:cSld>
  <p:clrMapOvr>
    <a:masterClrMapping/>
  </p:clrMapOvr>
  <p:transition>
    <p:fade/>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828800" y="1000885"/>
            <a:ext cx="6553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和之前</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tuned</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的模型有何不同</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66675" y="69183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72450" y="6918325"/>
            <a:ext cx="914400" cy="244475"/>
          </a:xfrm>
        </p:spPr>
        <p:txBody>
          <a:bodyPr/>
          <a:lstStyle/>
          <a:p>
            <a:pPr algn="r"/>
            <a:fld id="{F99EC173-99AE-4773-AB25-02E469A13EAE}" type="slidenum">
              <a:rPr kumimoji="0" lang="en-US" sz="1200" smtClean="0">
                <a:solidFill>
                  <a:schemeClr val="tx2"/>
                </a:solidFill>
              </a:rPr>
              <a:pPr algn="r"/>
              <a:t>189</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2080537"/>
            <a:ext cx="7924800" cy="304698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如</a:t>
            </a:r>
            <a:r>
              <a:rPr lang="en-US" altLang="zh-TW" sz="3200" b="0" i="0" dirty="0">
                <a:effectLst/>
                <a:latin typeface="微軟正黑體" panose="020B0604030504040204" pitchFamily="34" charset="-120"/>
                <a:ea typeface="微軟正黑體" panose="020B0604030504040204" pitchFamily="34" charset="-120"/>
              </a:rPr>
              <a:t>FLAN</a:t>
            </a:r>
            <a:r>
              <a:rPr lang="zh-TW" altLang="en-US" sz="3200" b="0" i="0" dirty="0">
                <a:effectLst/>
                <a:latin typeface="微軟正黑體" panose="020B0604030504040204" pitchFamily="34" charset="-120"/>
                <a:ea typeface="微軟正黑體" panose="020B0604030504040204" pitchFamily="34" charset="-120"/>
              </a:rPr>
              <a:t>、</a:t>
            </a:r>
            <a:r>
              <a:rPr lang="en-US" altLang="zh-TW" sz="3200" b="0" i="0" dirty="0">
                <a:effectLst/>
                <a:latin typeface="微軟正黑體" panose="020B0604030504040204" pitchFamily="34" charset="-120"/>
                <a:ea typeface="微軟正黑體" panose="020B0604030504040204" pitchFamily="34" charset="-120"/>
              </a:rPr>
              <a:t>T0</a:t>
            </a:r>
            <a:r>
              <a:rPr lang="zh-TW" altLang="en-US" sz="3200" b="0" i="0" dirty="0">
                <a:effectLst/>
                <a:latin typeface="微軟正黑體" panose="020B0604030504040204" pitchFamily="34" charset="-120"/>
                <a:ea typeface="微軟正黑體" panose="020B0604030504040204" pitchFamily="34" charset="-120"/>
              </a:rPr>
              <a:t>是使用多個不同</a:t>
            </a:r>
            <a:r>
              <a:rPr lang="en-US" altLang="zh-TW" sz="3200" b="0" i="0" dirty="0">
                <a:effectLst/>
                <a:latin typeface="微軟正黑體" panose="020B0604030504040204" pitchFamily="34" charset="-120"/>
                <a:ea typeface="微軟正黑體" panose="020B0604030504040204" pitchFamily="34" charset="-120"/>
              </a:rPr>
              <a:t>NLP</a:t>
            </a:r>
            <a:r>
              <a:rPr lang="zh-TW" altLang="en-US" sz="3200" b="0" i="0" dirty="0">
                <a:effectLst/>
                <a:latin typeface="微軟正黑體" panose="020B0604030504040204" pitchFamily="34" charset="-120"/>
                <a:ea typeface="微軟正黑體" panose="020B0604030504040204" pitchFamily="34" charset="-120"/>
              </a:rPr>
              <a:t>任務來微調</a:t>
            </a:r>
            <a:r>
              <a:rPr lang="en-US" altLang="zh-TW" sz="3200" b="0" i="0" dirty="0">
                <a:effectLst/>
                <a:latin typeface="微軟正黑體" panose="020B0604030504040204" pitchFamily="34" charset="-120"/>
                <a:ea typeface="微軟正黑體" panose="020B0604030504040204" pitchFamily="34" charset="-120"/>
              </a:rPr>
              <a:t>LLM</a:t>
            </a:r>
            <a:r>
              <a:rPr lang="zh-TW" altLang="en-US" sz="3200" b="0" i="0" dirty="0">
                <a:effectLst/>
                <a:latin typeface="微軟正黑體" panose="020B0604030504040204" pitchFamily="34" charset="-120"/>
                <a:ea typeface="微軟正黑體" panose="020B0604030504040204" pitchFamily="34" charset="-120"/>
              </a:rPr>
              <a:t>，然後去沒見過的任務評估</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SFT</a:t>
            </a:r>
            <a:r>
              <a:rPr lang="zh-TW" altLang="en-US" sz="3200" dirty="0">
                <a:latin typeface="微軟正黑體" panose="020B0604030504040204" pitchFamily="34" charset="-120"/>
                <a:ea typeface="微軟正黑體" panose="020B0604030504040204" pitchFamily="34" charset="-120"/>
              </a:rPr>
              <a:t>主要針對了</a:t>
            </a:r>
            <a:r>
              <a:rPr lang="en-US" altLang="zh-TW" sz="3200" dirty="0">
                <a:latin typeface="微軟正黑體" panose="020B0604030504040204" pitchFamily="34" charset="-120"/>
                <a:ea typeface="微軟正黑體" panose="020B0604030504040204" pitchFamily="34" charset="-120"/>
              </a:rPr>
              <a:t>RLHF</a:t>
            </a:r>
            <a:r>
              <a:rPr lang="zh-TW" altLang="en-US" sz="3200" dirty="0">
                <a:latin typeface="微軟正黑體" panose="020B0604030504040204" pitchFamily="34" charset="-120"/>
                <a:ea typeface="微軟正黑體" panose="020B0604030504040204" pitchFamily="34" charset="-120"/>
              </a:rPr>
              <a:t>，用人類加入</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使用了人類</a:t>
            </a:r>
            <a:r>
              <a:rPr lang="en-US" altLang="zh-TW" sz="3200" b="0" i="0" dirty="0">
                <a:effectLst/>
                <a:latin typeface="微軟正黑體" panose="020B0604030504040204" pitchFamily="34" charset="-120"/>
                <a:ea typeface="微軟正黑體" panose="020B0604030504040204" pitchFamily="34" charset="-120"/>
              </a:rPr>
              <a:t>labeler</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使用了之前使用者去</a:t>
            </a:r>
            <a:r>
              <a:rPr lang="en-US" altLang="zh-TW" sz="3200" dirty="0">
                <a:latin typeface="微軟正黑體" panose="020B0604030504040204" pitchFamily="34" charset="-120"/>
                <a:ea typeface="微軟正黑體" panose="020B0604030504040204" pitchFamily="34" charset="-120"/>
              </a:rPr>
              <a:t>OpenAI</a:t>
            </a:r>
            <a:r>
              <a:rPr lang="zh-TW" altLang="en-US" sz="3200" dirty="0">
                <a:latin typeface="微軟正黑體" panose="020B0604030504040204" pitchFamily="34" charset="-120"/>
                <a:ea typeface="微軟正黑體" panose="020B0604030504040204" pitchFamily="34" charset="-120"/>
              </a:rPr>
              <a:t>的</a:t>
            </a:r>
            <a:r>
              <a:rPr lang="en-US" altLang="zh-TW" sz="3200" dirty="0">
                <a:latin typeface="微軟正黑體" panose="020B0604030504040204" pitchFamily="34" charset="-120"/>
                <a:ea typeface="微軟正黑體" panose="020B0604030504040204" pitchFamily="34" charset="-120"/>
              </a:rPr>
              <a:t>playground</a:t>
            </a:r>
            <a:r>
              <a:rPr lang="zh-TW" altLang="en-US" sz="3200" dirty="0">
                <a:latin typeface="微軟正黑體" panose="020B0604030504040204" pitchFamily="34" charset="-120"/>
                <a:ea typeface="微軟正黑體" panose="020B0604030504040204" pitchFamily="34" charset="-120"/>
              </a:rPr>
              <a:t>曾經用過的</a:t>
            </a:r>
            <a:r>
              <a:rPr lang="en-US" altLang="zh-TW" sz="3200" dirty="0">
                <a:latin typeface="微軟正黑體" panose="020B0604030504040204" pitchFamily="34" charset="-120"/>
                <a:ea typeface="微軟正黑體" panose="020B0604030504040204" pitchFamily="34" charset="-120"/>
              </a:rPr>
              <a:t>prompts</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26887657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524000"/>
            <a:ext cx="8077200" cy="1569660"/>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一個詞的意義由他的鄰居決定</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鄰居是多遠？距離幾個字？</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如果是用</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bigram</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，就只管旁邊的字</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133600" y="3048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Neighbor Based</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pic>
        <p:nvPicPr>
          <p:cNvPr id="3" name="圖片 2">
            <a:extLst>
              <a:ext uri="{FF2B5EF4-FFF2-40B4-BE49-F238E27FC236}">
                <a16:creationId xmlns:a16="http://schemas.microsoft.com/office/drawing/2014/main" id="{614AFA5F-1C27-D928-B085-FC7C66B5D7AB}"/>
              </a:ext>
            </a:extLst>
          </p:cNvPr>
          <p:cNvPicPr>
            <a:picLocks noChangeAspect="1"/>
          </p:cNvPicPr>
          <p:nvPr/>
        </p:nvPicPr>
        <p:blipFill>
          <a:blip r:embed="rId3"/>
          <a:stretch>
            <a:fillRect/>
          </a:stretch>
        </p:blipFill>
        <p:spPr>
          <a:xfrm>
            <a:off x="647700" y="3732476"/>
            <a:ext cx="7848600" cy="2596259"/>
          </a:xfrm>
          <a:prstGeom prst="rect">
            <a:avLst/>
          </a:prstGeom>
        </p:spPr>
      </p:pic>
    </p:spTree>
    <p:extLst>
      <p:ext uri="{BB962C8B-B14F-4D97-AF65-F5344CB8AC3E}">
        <p14:creationId xmlns:p14="http://schemas.microsoft.com/office/powerpoint/2010/main" val="2192821213"/>
      </p:ext>
    </p:extLst>
  </p:cSld>
  <p:clrMapOvr>
    <a:masterClrMapping/>
  </p:clrMapOvr>
  <p:transition>
    <p:fade/>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E15C0951-BE32-D9B9-AB18-F3E8FEE5CF4C}"/>
              </a:ext>
            </a:extLst>
          </p:cNvPr>
          <p:cNvPicPr>
            <a:picLocks noChangeAspect="1"/>
          </p:cNvPicPr>
          <p:nvPr/>
        </p:nvPicPr>
        <p:blipFill>
          <a:blip r:embed="rId2"/>
          <a:stretch>
            <a:fillRect/>
          </a:stretch>
        </p:blipFill>
        <p:spPr>
          <a:xfrm>
            <a:off x="533400" y="1066800"/>
            <a:ext cx="8368054" cy="5029200"/>
          </a:xfrm>
          <a:prstGeom prst="rect">
            <a:avLst/>
          </a:prstGeom>
        </p:spPr>
      </p:pic>
    </p:spTree>
    <p:extLst>
      <p:ext uri="{BB962C8B-B14F-4D97-AF65-F5344CB8AC3E}">
        <p14:creationId xmlns:p14="http://schemas.microsoft.com/office/powerpoint/2010/main" val="547942373"/>
      </p:ext>
    </p:extLst>
  </p:cSld>
  <p:clrMapOvr>
    <a:masterClrMapping/>
  </p:clrMapOvr>
  <p:transition>
    <p:fade/>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76154"/>
            <a:ext cx="65532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Alignment</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的作法</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191</a:t>
            </a:fld>
            <a:endParaRPr kumimoji="0" lang="en-US" dirty="0"/>
          </a:p>
        </p:txBody>
      </p:sp>
      <p:pic>
        <p:nvPicPr>
          <p:cNvPr id="9" name="圖片 8">
            <a:extLst>
              <a:ext uri="{FF2B5EF4-FFF2-40B4-BE49-F238E27FC236}">
                <a16:creationId xmlns:a16="http://schemas.microsoft.com/office/drawing/2014/main" id="{A8D858C4-5A44-0960-3825-E34E606AA4E3}"/>
              </a:ext>
            </a:extLst>
          </p:cNvPr>
          <p:cNvPicPr>
            <a:picLocks noChangeAspect="1"/>
          </p:cNvPicPr>
          <p:nvPr/>
        </p:nvPicPr>
        <p:blipFill>
          <a:blip r:embed="rId3"/>
          <a:stretch>
            <a:fillRect/>
          </a:stretch>
        </p:blipFill>
        <p:spPr>
          <a:xfrm>
            <a:off x="190500" y="1224481"/>
            <a:ext cx="8763000" cy="5250467"/>
          </a:xfrm>
          <a:prstGeom prst="rect">
            <a:avLst/>
          </a:prstGeom>
        </p:spPr>
      </p:pic>
      <p:sp>
        <p:nvSpPr>
          <p:cNvPr id="10" name="矩形 9">
            <a:extLst>
              <a:ext uri="{FF2B5EF4-FFF2-40B4-BE49-F238E27FC236}">
                <a16:creationId xmlns:a16="http://schemas.microsoft.com/office/drawing/2014/main" id="{F06DCBF8-B631-B2A3-1DB9-A810A99F0933}"/>
              </a:ext>
            </a:extLst>
          </p:cNvPr>
          <p:cNvSpPr/>
          <p:nvPr/>
        </p:nvSpPr>
        <p:spPr>
          <a:xfrm>
            <a:off x="304800" y="1372451"/>
            <a:ext cx="2590800" cy="4954529"/>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4EE4C019-EE58-4B27-2F83-73C2AD8600A3}"/>
              </a:ext>
            </a:extLst>
          </p:cNvPr>
          <p:cNvSpPr/>
          <p:nvPr/>
        </p:nvSpPr>
        <p:spPr>
          <a:xfrm>
            <a:off x="3124200" y="1372451"/>
            <a:ext cx="2590800" cy="4954529"/>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83307547-0D1A-AA19-1076-B6643CA6EE89}"/>
              </a:ext>
            </a:extLst>
          </p:cNvPr>
          <p:cNvSpPr/>
          <p:nvPr/>
        </p:nvSpPr>
        <p:spPr>
          <a:xfrm>
            <a:off x="5943600" y="1372449"/>
            <a:ext cx="2819400" cy="4954529"/>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33540802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xit" presetSubtype="21" fill="hold" grpId="1" nodeType="clickEffect">
                                  <p:stCondLst>
                                    <p:cond delay="0"/>
                                  </p:stCondLst>
                                  <p:childTnLst>
                                    <p:animEffect transition="out" filter="barn(inVertical)">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heel(1)">
                                      <p:cBhvr>
                                        <p:cTn id="17" dur="10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xit" presetSubtype="21" fill="hold" grpId="1" nodeType="clickEffect">
                                  <p:stCondLst>
                                    <p:cond delay="0"/>
                                  </p:stCondLst>
                                  <p:childTnLst>
                                    <p:animEffect transition="out" filter="barn(inVertical)">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heel(1)">
                                      <p:cBhvr>
                                        <p:cTn id="27" dur="10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xit" presetSubtype="21" fill="hold" grpId="1" nodeType="clickEffect">
                                  <p:stCondLst>
                                    <p:cond delay="0"/>
                                  </p:stCondLst>
                                  <p:childTnLst>
                                    <p:animEffect transition="out" filter="barn(inVertical)">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P spid="12" grpId="1"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B6484B91-5A5A-3F33-4892-9DA1093F0B78}"/>
              </a:ext>
            </a:extLst>
          </p:cNvPr>
          <p:cNvPicPr>
            <a:picLocks noChangeAspect="1"/>
          </p:cNvPicPr>
          <p:nvPr/>
        </p:nvPicPr>
        <p:blipFill>
          <a:blip r:embed="rId2"/>
          <a:stretch>
            <a:fillRect/>
          </a:stretch>
        </p:blipFill>
        <p:spPr>
          <a:xfrm>
            <a:off x="0" y="1144247"/>
            <a:ext cx="9144000" cy="4569506"/>
          </a:xfrm>
          <a:prstGeom prst="rect">
            <a:avLst/>
          </a:prstGeom>
        </p:spPr>
      </p:pic>
    </p:spTree>
    <p:extLst>
      <p:ext uri="{BB962C8B-B14F-4D97-AF65-F5344CB8AC3E}">
        <p14:creationId xmlns:p14="http://schemas.microsoft.com/office/powerpoint/2010/main" val="464785891"/>
      </p:ext>
    </p:extLst>
  </p:cSld>
  <p:clrMapOvr>
    <a:masterClrMapping/>
  </p:clrMapOvr>
  <p:transition>
    <p:fade/>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1524000" y="3048000"/>
            <a:ext cx="6248400" cy="990600"/>
          </a:xfrm>
        </p:spPr>
        <p:txBody>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能不能就不要動模型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3/14/2024</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193</a:t>
            </a:fld>
            <a:endParaRPr kumimoji="0" lang="en-US" dirty="0"/>
          </a:p>
        </p:txBody>
      </p:sp>
    </p:spTree>
    <p:extLst>
      <p:ext uri="{BB962C8B-B14F-4D97-AF65-F5344CB8AC3E}">
        <p14:creationId xmlns:p14="http://schemas.microsoft.com/office/powerpoint/2010/main" val="401351140"/>
      </p:ext>
    </p:extLst>
  </p:cSld>
  <p:clrMapOvr>
    <a:masterClrMapping/>
  </p:clrMapOvr>
  <p:transition>
    <p:fade/>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EC5C16A-ED2C-76F3-B83B-621507CFBC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662" y="1066800"/>
            <a:ext cx="8736676" cy="4915175"/>
          </a:xfrm>
          <a:prstGeom prst="rect">
            <a:avLst/>
          </a:prstGeom>
        </p:spPr>
      </p:pic>
    </p:spTree>
    <p:extLst>
      <p:ext uri="{BB962C8B-B14F-4D97-AF65-F5344CB8AC3E}">
        <p14:creationId xmlns:p14="http://schemas.microsoft.com/office/powerpoint/2010/main" val="1960783814"/>
      </p:ext>
    </p:extLst>
  </p:cSld>
  <p:clrMapOvr>
    <a:masterClrMapping/>
  </p:clrMapOvr>
  <p:transition>
    <p:fade/>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38150" y="2286000"/>
            <a:ext cx="7924800" cy="3539430"/>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參數量過於巨大，需要非常大的運算資源</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原來</a:t>
            </a:r>
            <a:r>
              <a:rPr kumimoji="1" lang="zh-TW" altLang="en-US"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預訓練</a:t>
            </a:r>
            <a:r>
              <a:rPr kumimoji="1" lang="en-US" altLang="zh-TW"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微調成專用任務</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的範式不再適用，因為微調需要改變預訓練模型的參數每一個下游任務都需要保留來的大模型</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新一代的範式將會是以</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Prompt</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為主</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稱</a:t>
            </a:r>
            <a:r>
              <a:rPr kumimoji="1" lang="en-US" altLang="zh-TW"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Prompt Engineering</a:t>
            </a:r>
          </a:p>
          <a:p>
            <a:pPr marL="358775" indent="-358775">
              <a:buFont typeface="Arial" panose="020B0604020202020204" pitchFamily="34" charset="0"/>
              <a:buChar char="•"/>
            </a:pP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352550" y="990600"/>
            <a:ext cx="6781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大型語言模型的新範式</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104775" y="7397560"/>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001000" y="7397560"/>
            <a:ext cx="914400" cy="244475"/>
          </a:xfrm>
        </p:spPr>
        <p:txBody>
          <a:bodyPr/>
          <a:lstStyle/>
          <a:p>
            <a:pPr algn="r"/>
            <a:fld id="{F99EC173-99AE-4773-AB25-02E469A13EAE}" type="slidenum">
              <a:rPr kumimoji="0" lang="en-US" sz="1200" smtClean="0">
                <a:solidFill>
                  <a:schemeClr val="tx2"/>
                </a:solidFill>
              </a:rPr>
              <a:pPr algn="r"/>
              <a:t>195</a:t>
            </a:fld>
            <a:endParaRPr kumimoji="0" lang="en-US" dirty="0"/>
          </a:p>
        </p:txBody>
      </p:sp>
    </p:spTree>
    <p:extLst>
      <p:ext uri="{BB962C8B-B14F-4D97-AF65-F5344CB8AC3E}">
        <p14:creationId xmlns:p14="http://schemas.microsoft.com/office/powerpoint/2010/main" val="1846271203"/>
      </p:ext>
    </p:extLst>
  </p:cSld>
  <p:clrMapOvr>
    <a:masterClrMapping/>
  </p:clrMapOvr>
  <p:transition>
    <p:fade/>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11701" y="126742"/>
            <a:ext cx="462915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給</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LLM</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下指令</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196</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219200"/>
            <a:ext cx="7924800" cy="107721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把</a:t>
            </a:r>
            <a:r>
              <a:rPr lang="en-US" altLang="zh-TW" sz="3200" b="0" i="0" dirty="0">
                <a:effectLst/>
                <a:latin typeface="微軟正黑體" panose="020B0604030504040204" pitchFamily="34" charset="-120"/>
                <a:ea typeface="微軟正黑體" panose="020B0604030504040204" pitchFamily="34" charset="-120"/>
              </a:rPr>
              <a:t>LLM</a:t>
            </a:r>
            <a:r>
              <a:rPr lang="zh-TW" altLang="en-US" sz="3200" b="0" i="0" dirty="0">
                <a:effectLst/>
                <a:latin typeface="微軟正黑體" panose="020B0604030504040204" pitchFamily="34" charset="-120"/>
                <a:ea typeface="微軟正黑體" panose="020B0604030504040204" pitchFamily="34" charset="-120"/>
              </a:rPr>
              <a:t>當一個非常聰明的人，什麼都會</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他答不出來不是他的問題，是你的問題</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708822613"/>
      </p:ext>
    </p:extLst>
  </p:cSld>
  <p:clrMapOvr>
    <a:masterClrMapping/>
  </p:clrMapOvr>
  <p:transition>
    <p:fade/>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11701" y="333307"/>
            <a:ext cx="462915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給</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LLM</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下指令</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66675" y="67659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72450" y="6765925"/>
            <a:ext cx="914400" cy="244475"/>
          </a:xfrm>
        </p:spPr>
        <p:txBody>
          <a:bodyPr/>
          <a:lstStyle/>
          <a:p>
            <a:pPr algn="r"/>
            <a:fld id="{F99EC173-99AE-4773-AB25-02E469A13EAE}" type="slidenum">
              <a:rPr kumimoji="0" lang="en-US" sz="1200" smtClean="0">
                <a:solidFill>
                  <a:schemeClr val="tx2"/>
                </a:solidFill>
              </a:rPr>
              <a:pPr algn="r"/>
              <a:t>197</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425765"/>
            <a:ext cx="7924800" cy="4031873"/>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寫一段有關明新科大的文字</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是地址？科大排名？校史？招生資訊？評價？生活機能？租屋資訊？</a:t>
            </a:r>
            <a:r>
              <a:rPr lang="en-US" altLang="zh-TW" sz="3200" b="0" i="0" dirty="0">
                <a:effectLst/>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如果是校史，你要用什麼樣子的語氣？新聞記者？學生？文言文？晶晶體？</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這些稱指示</a:t>
            </a:r>
            <a:r>
              <a:rPr lang="en-US" altLang="zh-TW" sz="3200" b="0" i="0" dirty="0">
                <a:effectLst/>
                <a:latin typeface="微軟正黑體" panose="020B0604030504040204" pitchFamily="34" charset="-120"/>
                <a:ea typeface="微軟正黑體" panose="020B0604030504040204" pitchFamily="34" charset="-120"/>
              </a:rPr>
              <a:t>instruction</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當指示完成，再加上要問的問題，組成一個</a:t>
            </a:r>
            <a:r>
              <a:rPr lang="en-US" altLang="zh-TW" sz="3200" b="0" i="0" dirty="0">
                <a:effectLst/>
                <a:latin typeface="微軟正黑體" panose="020B0604030504040204" pitchFamily="34" charset="-120"/>
                <a:ea typeface="微軟正黑體" panose="020B0604030504040204" pitchFamily="34" charset="-120"/>
              </a:rPr>
              <a:t>prompt</a:t>
            </a:r>
          </a:p>
        </p:txBody>
      </p:sp>
    </p:spTree>
    <p:extLst>
      <p:ext uri="{BB962C8B-B14F-4D97-AF65-F5344CB8AC3E}">
        <p14:creationId xmlns:p14="http://schemas.microsoft.com/office/powerpoint/2010/main" val="52913442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057400" y="2819400"/>
            <a:ext cx="5410200" cy="990600"/>
          </a:xfrm>
        </p:spPr>
        <p:txBody>
          <a:bodyPr/>
          <a:lstStyle/>
          <a:p>
            <a:pPr algn="just"/>
            <a:r>
              <a:rPr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自然語言處理概論</a:t>
            </a:r>
            <a:endParaRPr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0776427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524000"/>
            <a:ext cx="8077200" cy="3046988"/>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維度太高，一個</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萬字彙就是</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萬</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X20</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萬</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資料太稀疏</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向量中</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0</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太多</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很難計算</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無法加新字，加新字整個向量要重新建構</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希望建構一個</a:t>
            </a:r>
            <a:r>
              <a:rPr kumimoji="1" lang="zh-TW" altLang="en-US"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低維</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並且</a:t>
            </a:r>
            <a:r>
              <a:rPr kumimoji="1" lang="zh-TW" altLang="en-US"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稠密</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的向量，並且詞之間要有</a:t>
            </a:r>
            <a:r>
              <a:rPr kumimoji="1" lang="zh-TW" altLang="en-US"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關聯</a:t>
            </a:r>
            <a:endParaRPr kumimoji="1" lang="en-US" altLang="zh-TW"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133600" y="3048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高維向量的問題</a:t>
            </a:r>
          </a:p>
        </p:txBody>
      </p:sp>
    </p:spTree>
    <p:extLst>
      <p:ext uri="{BB962C8B-B14F-4D97-AF65-F5344CB8AC3E}">
        <p14:creationId xmlns:p14="http://schemas.microsoft.com/office/powerpoint/2010/main" val="299545957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8077200" cy="584775"/>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將剛才的高維向量用數學方法降維</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如</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SVD)</a:t>
            </a:r>
            <a:endParaRPr kumimoji="1" lang="en-US" altLang="zh-TW"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133600" y="3048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低維稠密向量建構</a:t>
            </a:r>
          </a:p>
        </p:txBody>
      </p:sp>
      <p:pic>
        <p:nvPicPr>
          <p:cNvPr id="3" name="圖片 2">
            <a:extLst>
              <a:ext uri="{FF2B5EF4-FFF2-40B4-BE49-F238E27FC236}">
                <a16:creationId xmlns:a16="http://schemas.microsoft.com/office/drawing/2014/main" id="{00592D83-D9EA-87AC-9BE6-5250975F80CE}"/>
              </a:ext>
            </a:extLst>
          </p:cNvPr>
          <p:cNvPicPr>
            <a:picLocks noChangeAspect="1"/>
          </p:cNvPicPr>
          <p:nvPr/>
        </p:nvPicPr>
        <p:blipFill>
          <a:blip r:embed="rId3"/>
          <a:stretch>
            <a:fillRect/>
          </a:stretch>
        </p:blipFill>
        <p:spPr>
          <a:xfrm>
            <a:off x="914400" y="2590800"/>
            <a:ext cx="7467600" cy="3425411"/>
          </a:xfrm>
          <a:prstGeom prst="rect">
            <a:avLst/>
          </a:prstGeom>
        </p:spPr>
      </p:pic>
    </p:spTree>
    <p:extLst>
      <p:ext uri="{BB962C8B-B14F-4D97-AF65-F5344CB8AC3E}">
        <p14:creationId xmlns:p14="http://schemas.microsoft.com/office/powerpoint/2010/main" val="382129415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447800"/>
            <a:ext cx="8077200" cy="3539430"/>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使用神經網路及反向傳播</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(1986</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年提出</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神經機率語言模型</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(2000</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Bengio</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提出</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61950" indent="-361950">
              <a:buFont typeface="Arial" panose="020B0604020202020204" pitchFamily="34" charset="0"/>
              <a:buChar char="•"/>
            </a:pP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NLP from scratch(2008</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年提出</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61950" indent="-361950">
              <a:buFont typeface="Arial" panose="020B0604020202020204" pitchFamily="34" charset="0"/>
              <a:buChar char="•"/>
            </a:pP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Word2vec(</a:t>
            </a:r>
            <a:r>
              <a:rPr kumimoji="1" lang="en-US" altLang="zh-TW" sz="3200"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Mikolov</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2013</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年提出</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61950" indent="-361950">
              <a:buFont typeface="Arial" panose="020B0604020202020204" pitchFamily="34" charset="0"/>
              <a:buChar char="•"/>
            </a:pPr>
            <a:r>
              <a:rPr kumimoji="1" lang="en-US" altLang="zh-TW" sz="3200"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GloVe</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(2014</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年提出</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61950" indent="-361950">
              <a:buFont typeface="Arial" panose="020B0604020202020204" pitchFamily="34" charset="0"/>
              <a:buChar char="•"/>
            </a:pP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endParaRPr kumimoji="1" lang="en-US" altLang="zh-TW"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066800" y="304800"/>
            <a:ext cx="7162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直接學一個低維稠密向量</a:t>
            </a:r>
          </a:p>
        </p:txBody>
      </p:sp>
    </p:spTree>
    <p:extLst>
      <p:ext uri="{BB962C8B-B14F-4D97-AF65-F5344CB8AC3E}">
        <p14:creationId xmlns:p14="http://schemas.microsoft.com/office/powerpoint/2010/main" val="249146465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743200" y="2819400"/>
            <a:ext cx="4038600" cy="990600"/>
          </a:xfrm>
        </p:spPr>
        <p:txBody>
          <a:bodyPr/>
          <a:lstStyle/>
          <a:p>
            <a:pPr algn="just"/>
            <a:r>
              <a:rPr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語言模型概論</a:t>
            </a:r>
            <a:endParaRPr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8699460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676400"/>
            <a:ext cx="8077200" cy="3539430"/>
          </a:xfrm>
          <a:prstGeom prst="rect">
            <a:avLst/>
          </a:prstGeom>
          <a:noFill/>
        </p:spPr>
        <p:txBody>
          <a:bodyPr wrap="square" rtlCol="0">
            <a:spAutoFit/>
          </a:bodyPr>
          <a:lstStyle/>
          <a:p>
            <a:pPr marL="361950" indent="-361950">
              <a:buFont typeface="Arial" panose="020B0604020202020204" pitchFamily="34" charset="0"/>
              <a:buChar char="•"/>
            </a:pP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Language Modeling(LM)</a:t>
            </a: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用來解決</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NLP</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問題中的一種方法</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並無法解決所有</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NLP</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問題</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視圖建立一個機率分佈的數學方法來表達語句中基本單位的排列</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就是詞與詞之間的的機率關係</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在</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1950</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年代開始研究</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743200" y="202223"/>
            <a:ext cx="4267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語言模型概論</a:t>
            </a:r>
          </a:p>
        </p:txBody>
      </p:sp>
    </p:spTree>
    <p:extLst>
      <p:ext uri="{BB962C8B-B14F-4D97-AF65-F5344CB8AC3E}">
        <p14:creationId xmlns:p14="http://schemas.microsoft.com/office/powerpoint/2010/main" val="223150395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676400"/>
            <a:ext cx="8077200" cy="3046988"/>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語言最常見的分隔是句子</a:t>
            </a:r>
            <a:endParaRPr kumimoji="1" lang="en-US" altLang="zh-TW" sz="3200"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一句話由多個詞或字組成</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如果用字來分，一句話有</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25</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個中文字，一個中文字有</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13000</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種可能性，整句話就有</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13000</a:t>
            </a:r>
            <a:r>
              <a:rPr kumimoji="1" lang="en-US" altLang="zh-TW" sz="3200" baseline="30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25</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種可能</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所以這句話是句「人話」的機率非常低</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743200" y="202223"/>
            <a:ext cx="4267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語言模型概論</a:t>
            </a:r>
          </a:p>
        </p:txBody>
      </p:sp>
    </p:spTree>
    <p:extLst>
      <p:ext uri="{BB962C8B-B14F-4D97-AF65-F5344CB8AC3E}">
        <p14:creationId xmlns:p14="http://schemas.microsoft.com/office/powerpoint/2010/main" val="63377298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743200" y="2819400"/>
            <a:ext cx="4038600" cy="990600"/>
          </a:xfrm>
        </p:spPr>
        <p:txBody>
          <a:bodyPr/>
          <a:lstStyle/>
          <a:p>
            <a:pPr algn="just"/>
            <a:r>
              <a:rPr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統計語言模型</a:t>
            </a:r>
            <a:endParaRPr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1406675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371600"/>
            <a:ext cx="8077200" cy="3539430"/>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語言模型就是一個</a:t>
            </a:r>
            <a:r>
              <a:rPr kumimoji="1" lang="zh-TW" altLang="en-US" sz="3200"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機率模型</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，一個</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m</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個字的句子的機率分佈</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為了減少參數空間，將這句話的機率表示成從左到右的產生過程</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743200" y="202223"/>
            <a:ext cx="4267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語言模型概論</a:t>
            </a:r>
          </a:p>
        </p:txBody>
      </p:sp>
      <p:pic>
        <p:nvPicPr>
          <p:cNvPr id="3" name="圖片 2">
            <a:extLst>
              <a:ext uri="{FF2B5EF4-FFF2-40B4-BE49-F238E27FC236}">
                <a16:creationId xmlns:a16="http://schemas.microsoft.com/office/drawing/2014/main" id="{DDB14D0E-0222-7EF7-7582-7C227F6D8542}"/>
              </a:ext>
            </a:extLst>
          </p:cNvPr>
          <p:cNvPicPr>
            <a:picLocks noChangeAspect="1"/>
          </p:cNvPicPr>
          <p:nvPr/>
        </p:nvPicPr>
        <p:blipFill>
          <a:blip r:embed="rId3"/>
          <a:stretch>
            <a:fillRect/>
          </a:stretch>
        </p:blipFill>
        <p:spPr>
          <a:xfrm>
            <a:off x="2900362" y="2514600"/>
            <a:ext cx="3343275" cy="790575"/>
          </a:xfrm>
          <a:prstGeom prst="rect">
            <a:avLst/>
          </a:prstGeom>
        </p:spPr>
      </p:pic>
      <p:pic>
        <p:nvPicPr>
          <p:cNvPr id="7" name="圖片 6">
            <a:extLst>
              <a:ext uri="{FF2B5EF4-FFF2-40B4-BE49-F238E27FC236}">
                <a16:creationId xmlns:a16="http://schemas.microsoft.com/office/drawing/2014/main" id="{0A767A7F-4D40-DF3E-0489-284F7536C098}"/>
              </a:ext>
            </a:extLst>
          </p:cNvPr>
          <p:cNvPicPr>
            <a:picLocks noChangeAspect="1"/>
          </p:cNvPicPr>
          <p:nvPr/>
        </p:nvPicPr>
        <p:blipFill>
          <a:blip r:embed="rId4"/>
          <a:stretch>
            <a:fillRect/>
          </a:stretch>
        </p:blipFill>
        <p:spPr>
          <a:xfrm>
            <a:off x="1450746" y="4953000"/>
            <a:ext cx="6852108" cy="1150982"/>
          </a:xfrm>
          <a:prstGeom prst="rect">
            <a:avLst/>
          </a:prstGeom>
        </p:spPr>
      </p:pic>
    </p:spTree>
    <p:extLst>
      <p:ext uri="{BB962C8B-B14F-4D97-AF65-F5344CB8AC3E}">
        <p14:creationId xmlns:p14="http://schemas.microsoft.com/office/powerpoint/2010/main" val="125776404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676400"/>
            <a:ext cx="8077200" cy="3539430"/>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上面的方法並沒有降低參數</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使用馬克夫假設，任意單語</a:t>
            </a:r>
            <a:r>
              <a:rPr kumimoji="1" lang="en-US" altLang="zh-TW" sz="3200"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w</a:t>
            </a:r>
            <a:r>
              <a:rPr kumimoji="1" lang="en-US" altLang="zh-TW" sz="3200" baseline="-25000"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的出現只和前</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n-1</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個詞有關</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稱</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n-gram</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元語言模型</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743200" y="202223"/>
            <a:ext cx="4267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語言模型概論</a:t>
            </a:r>
          </a:p>
        </p:txBody>
      </p:sp>
      <p:pic>
        <p:nvPicPr>
          <p:cNvPr id="3" name="圖片 2">
            <a:extLst>
              <a:ext uri="{FF2B5EF4-FFF2-40B4-BE49-F238E27FC236}">
                <a16:creationId xmlns:a16="http://schemas.microsoft.com/office/drawing/2014/main" id="{DE3CDA30-86BC-14CE-DBF9-23D10CA527A6}"/>
              </a:ext>
            </a:extLst>
          </p:cNvPr>
          <p:cNvPicPr>
            <a:picLocks noChangeAspect="1"/>
          </p:cNvPicPr>
          <p:nvPr/>
        </p:nvPicPr>
        <p:blipFill>
          <a:blip r:embed="rId3"/>
          <a:stretch>
            <a:fillRect/>
          </a:stretch>
        </p:blipFill>
        <p:spPr>
          <a:xfrm>
            <a:off x="1461654" y="3352800"/>
            <a:ext cx="6830291" cy="1219200"/>
          </a:xfrm>
          <a:prstGeom prst="rect">
            <a:avLst/>
          </a:prstGeom>
        </p:spPr>
      </p:pic>
    </p:spTree>
    <p:extLst>
      <p:ext uri="{BB962C8B-B14F-4D97-AF65-F5344CB8AC3E}">
        <p14:creationId xmlns:p14="http://schemas.microsoft.com/office/powerpoint/2010/main" val="331090104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676400"/>
            <a:ext cx="8077200" cy="2554545"/>
          </a:xfrm>
          <a:prstGeom prst="rect">
            <a:avLst/>
          </a:prstGeom>
          <a:noFill/>
        </p:spPr>
        <p:txBody>
          <a:bodyPr wrap="square" rtlCol="0">
            <a:spAutoFit/>
          </a:bodyPr>
          <a:lstStyle/>
          <a:p>
            <a:pPr marL="361950" indent="-361950">
              <a:buFont typeface="Arial" panose="020B0604020202020204" pitchFamily="34" charset="0"/>
              <a:buChar char="•"/>
            </a:pP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n=1</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時稱</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unigram</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，各字獨立</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n=2</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時稱</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bigram</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，前字相關</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n=3</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時稱</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trigram</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，前</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字相關</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通常</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n&lt;=3</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變大時會並不會讓模型更好</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743200" y="202223"/>
            <a:ext cx="4267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語言模型概論</a:t>
            </a:r>
          </a:p>
        </p:txBody>
      </p:sp>
    </p:spTree>
    <p:extLst>
      <p:ext uri="{BB962C8B-B14F-4D97-AF65-F5344CB8AC3E}">
        <p14:creationId xmlns:p14="http://schemas.microsoft.com/office/powerpoint/2010/main" val="84816509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841242"/>
            <a:ext cx="8077200" cy="2554545"/>
          </a:xfrm>
          <a:prstGeom prst="rect">
            <a:avLst/>
          </a:prstGeom>
          <a:noFill/>
        </p:spPr>
        <p:txBody>
          <a:bodyPr wrap="square" rtlCol="0">
            <a:spAutoFit/>
          </a:bodyPr>
          <a:lstStyle/>
          <a:p>
            <a:pPr marL="361950" indent="-36195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自然語言指的是人類交流的語言</a:t>
            </a:r>
            <a:endParaRPr lang="en-US" altLang="zh-TW" sz="3200" dirty="0">
              <a:latin typeface="微軟正黑體" panose="020B0604030504040204" pitchFamily="34" charset="-120"/>
              <a:ea typeface="微軟正黑體" panose="020B0604030504040204" pitchFamily="34" charset="-120"/>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程式語言就不是自然語言</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賦予電腦支援和操縱人類語言的能力</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只針對有文字的語言，</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語音的語言嚴格來說不在</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NLP</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的範圍</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752600" y="304800"/>
            <a:ext cx="6019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自然語言處理是什麼</a:t>
            </a:r>
          </a:p>
        </p:txBody>
      </p:sp>
    </p:spTree>
    <p:extLst>
      <p:ext uri="{BB962C8B-B14F-4D97-AF65-F5344CB8AC3E}">
        <p14:creationId xmlns:p14="http://schemas.microsoft.com/office/powerpoint/2010/main" val="342154885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600200"/>
            <a:ext cx="8077200" cy="5016758"/>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使用語料庫中的詞來計算</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是一個「純統計」的語言模型</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是一個「機率」語言模型</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計數</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所以語料庫中沒出現過的排列組合，機率就是</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0</a:t>
            </a: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但語料庫中的排列組合無法代表這個排列組合以後不會出現</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因此會有</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0</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機率，是一種機率分佈問題</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743200" y="202223"/>
            <a:ext cx="4267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n</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元語言模型</a:t>
            </a:r>
          </a:p>
        </p:txBody>
      </p:sp>
    </p:spTree>
    <p:extLst>
      <p:ext uri="{BB962C8B-B14F-4D97-AF65-F5344CB8AC3E}">
        <p14:creationId xmlns:p14="http://schemas.microsoft.com/office/powerpoint/2010/main" val="270481643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600200"/>
            <a:ext cx="8077200" cy="4031873"/>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統計機率中是連續的函式，但</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元語言模型是離散函式</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無法使用傳統機率密度模型，必須使用機率質量模型</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必須要讓語料庫中的機率分佈儘量接近實際應用中的機率分佈</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使用平滑法</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(Smoothing)</a:t>
            </a:r>
          </a:p>
          <a:p>
            <a:pPr marL="361950" indent="-361950">
              <a:buFont typeface="Arial" panose="020B0604020202020204" pitchFamily="34" charset="0"/>
              <a:buChar char="•"/>
            </a:pP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752600" y="260201"/>
            <a:ext cx="6400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統計語言模型的問題</a:t>
            </a:r>
          </a:p>
        </p:txBody>
      </p:sp>
    </p:spTree>
    <p:extLst>
      <p:ext uri="{BB962C8B-B14F-4D97-AF65-F5344CB8AC3E}">
        <p14:creationId xmlns:p14="http://schemas.microsoft.com/office/powerpoint/2010/main" val="197890562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600200"/>
            <a:ext cx="8077200" cy="4524315"/>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最佳化這個語言模型難度太大，因為都是非常接近</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0</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的數值相乘</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無法建立大於</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的模型，很多跨句子的</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NLP</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問題就無法解決</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需要大量人工平滑</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越大時運算量非常可怕</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無法建立詞之間的相似度</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826826" y="238185"/>
            <a:ext cx="7315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統計語言模型的問題</a:t>
            </a:r>
          </a:p>
        </p:txBody>
      </p:sp>
    </p:spTree>
    <p:extLst>
      <p:ext uri="{BB962C8B-B14F-4D97-AF65-F5344CB8AC3E}">
        <p14:creationId xmlns:p14="http://schemas.microsoft.com/office/powerpoint/2010/main" val="346069407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133600" y="2819400"/>
            <a:ext cx="5715000" cy="990600"/>
          </a:xfrm>
        </p:spPr>
        <p:txBody>
          <a:bodyPr/>
          <a:lstStyle/>
          <a:p>
            <a:pPr algn="just"/>
            <a:r>
              <a:rPr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神經網路語言模型</a:t>
            </a:r>
            <a:endParaRPr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01587454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600200"/>
            <a:ext cx="8077200" cy="5016758"/>
          </a:xfrm>
          <a:prstGeom prst="rect">
            <a:avLst/>
          </a:prstGeom>
          <a:noFill/>
        </p:spPr>
        <p:txBody>
          <a:bodyPr wrap="square" rtlCol="0">
            <a:spAutoFit/>
          </a:bodyPr>
          <a:lstStyle/>
          <a:p>
            <a:pPr marL="361950" indent="-361950">
              <a:buFont typeface="Arial" panose="020B0604020202020204" pitchFamily="34" charset="0"/>
              <a:buChar char="•"/>
            </a:pP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distributional/distributed</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表示</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前者是統計用語，用來說明詞是使用上下文來建立其分佈</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後者是神經網路用語，用來表示語被轉換成低維連續向量在空間中分散</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之前的統計語言模型，使用的是離散空間的分布</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神經語言模型使用連續空間的分布</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981200" y="228600"/>
            <a:ext cx="51816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神經網路語言模型</a:t>
            </a:r>
          </a:p>
        </p:txBody>
      </p:sp>
    </p:spTree>
    <p:extLst>
      <p:ext uri="{BB962C8B-B14F-4D97-AF65-F5344CB8AC3E}">
        <p14:creationId xmlns:p14="http://schemas.microsoft.com/office/powerpoint/2010/main" val="346089878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600200"/>
            <a:ext cx="8077200" cy="1569660"/>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利用座標轉換的概念。例如笛卡兒座標系可以轉換成極座標系</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362200" y="228600"/>
            <a:ext cx="51816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隱變數及隱空間</a:t>
            </a:r>
          </a:p>
        </p:txBody>
      </p:sp>
      <p:pic>
        <p:nvPicPr>
          <p:cNvPr id="7" name="圖片 6">
            <a:extLst>
              <a:ext uri="{FF2B5EF4-FFF2-40B4-BE49-F238E27FC236}">
                <a16:creationId xmlns:a16="http://schemas.microsoft.com/office/drawing/2014/main" id="{60B19676-0029-CC55-D940-75FED5D1E3EB}"/>
              </a:ext>
            </a:extLst>
          </p:cNvPr>
          <p:cNvPicPr>
            <a:picLocks noChangeAspect="1"/>
          </p:cNvPicPr>
          <p:nvPr/>
        </p:nvPicPr>
        <p:blipFill>
          <a:blip r:embed="rId3"/>
          <a:stretch>
            <a:fillRect/>
          </a:stretch>
        </p:blipFill>
        <p:spPr>
          <a:xfrm>
            <a:off x="6172439" y="3194798"/>
            <a:ext cx="2313469" cy="2133601"/>
          </a:xfrm>
          <a:prstGeom prst="rect">
            <a:avLst/>
          </a:prstGeom>
        </p:spPr>
      </p:pic>
      <p:pic>
        <p:nvPicPr>
          <p:cNvPr id="9" name="圖片 8">
            <a:extLst>
              <a:ext uri="{FF2B5EF4-FFF2-40B4-BE49-F238E27FC236}">
                <a16:creationId xmlns:a16="http://schemas.microsoft.com/office/drawing/2014/main" id="{984D288C-B5FB-3DDD-B72C-F7F307ECA921}"/>
              </a:ext>
            </a:extLst>
          </p:cNvPr>
          <p:cNvPicPr>
            <a:picLocks noChangeAspect="1"/>
          </p:cNvPicPr>
          <p:nvPr/>
        </p:nvPicPr>
        <p:blipFill>
          <a:blip r:embed="rId4"/>
          <a:stretch>
            <a:fillRect/>
          </a:stretch>
        </p:blipFill>
        <p:spPr>
          <a:xfrm>
            <a:off x="3567409" y="3688141"/>
            <a:ext cx="2162175" cy="904875"/>
          </a:xfrm>
          <a:prstGeom prst="rect">
            <a:avLst/>
          </a:prstGeom>
        </p:spPr>
      </p:pic>
      <p:pic>
        <p:nvPicPr>
          <p:cNvPr id="11" name="圖片 10">
            <a:extLst>
              <a:ext uri="{FF2B5EF4-FFF2-40B4-BE49-F238E27FC236}">
                <a16:creationId xmlns:a16="http://schemas.microsoft.com/office/drawing/2014/main" id="{CA0E4996-7F63-2701-6078-2472385EC040}"/>
              </a:ext>
            </a:extLst>
          </p:cNvPr>
          <p:cNvPicPr>
            <a:picLocks noChangeAspect="1"/>
          </p:cNvPicPr>
          <p:nvPr/>
        </p:nvPicPr>
        <p:blipFill>
          <a:blip r:embed="rId5"/>
          <a:stretch>
            <a:fillRect/>
          </a:stretch>
        </p:blipFill>
        <p:spPr>
          <a:xfrm>
            <a:off x="932066" y="3194798"/>
            <a:ext cx="2192488" cy="2175225"/>
          </a:xfrm>
          <a:prstGeom prst="rect">
            <a:avLst/>
          </a:prstGeom>
        </p:spPr>
      </p:pic>
    </p:spTree>
    <p:extLst>
      <p:ext uri="{BB962C8B-B14F-4D97-AF65-F5344CB8AC3E}">
        <p14:creationId xmlns:p14="http://schemas.microsoft.com/office/powerpoint/2010/main" val="400759299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600200"/>
            <a:ext cx="8077200" cy="4031873"/>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同樣的道理，我們將文字轉換成的向量空間，也可轉換成另一種座標系的向量</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新的座標系的向量維度，和原向量的維度不見得相同，通常是變小</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降維</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每個座標的意義也不見得一樣</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新座標系通常稱</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Latent Space</a:t>
            </a: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新座標系的單一維稱</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Latent Variable</a:t>
            </a:r>
          </a:p>
          <a:p>
            <a:pPr marL="361950" indent="-361950">
              <a:buFont typeface="Arial" panose="020B0604020202020204" pitchFamily="34" charset="0"/>
              <a:buChar char="•"/>
            </a:pP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362200" y="228600"/>
            <a:ext cx="51816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隱變數及隱空間</a:t>
            </a:r>
          </a:p>
        </p:txBody>
      </p:sp>
    </p:spTree>
    <p:extLst>
      <p:ext uri="{BB962C8B-B14F-4D97-AF65-F5344CB8AC3E}">
        <p14:creationId xmlns:p14="http://schemas.microsoft.com/office/powerpoint/2010/main" val="397293073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371600"/>
            <a:ext cx="8077200" cy="6001643"/>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一張圖片，原來點的座標是</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(x, y, channel)</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的組合</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新的座標是</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明暗度</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清晰度</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風格</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的組合</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在做深度學習訓練時，就是要找出原來資料</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圖片、文字、影像，聲音</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在隱空間中的分佈</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舉例來說，當我們將上述的圖片找出隱空間的分布後，就可以知道這張圖片的風格</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找出隱空間的座標轉換方式稱「訓練」</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大部分的轉換方式均非線性，適合</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DL</a:t>
            </a:r>
          </a:p>
          <a:p>
            <a:pPr marL="361950" indent="-361950">
              <a:buFont typeface="Arial" panose="020B0604020202020204" pitchFamily="34" charset="0"/>
              <a:buChar char="•"/>
            </a:pP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362200" y="228600"/>
            <a:ext cx="51816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隱變數及隱空間</a:t>
            </a:r>
          </a:p>
        </p:txBody>
      </p:sp>
    </p:spTree>
    <p:extLst>
      <p:ext uri="{BB962C8B-B14F-4D97-AF65-F5344CB8AC3E}">
        <p14:creationId xmlns:p14="http://schemas.microsoft.com/office/powerpoint/2010/main" val="283563022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225689"/>
            <a:ext cx="8077200" cy="5509200"/>
          </a:xfrm>
          <a:prstGeom prst="rect">
            <a:avLst/>
          </a:prstGeom>
          <a:noFill/>
        </p:spPr>
        <p:txBody>
          <a:bodyPr wrap="square" rtlCol="0">
            <a:spAutoFit/>
          </a:bodyPr>
          <a:lstStyle/>
          <a:p>
            <a:pPr marL="361950" indent="-361950">
              <a:buFont typeface="Arial" panose="020B0604020202020204" pitchFamily="34" charset="0"/>
              <a:buChar char="•"/>
            </a:pP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2000</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Bengio</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提出使用</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FFN</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的網路對</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P(w</a:t>
            </a:r>
            <a:r>
              <a:rPr kumimoji="1" lang="en-US" altLang="zh-TW" sz="3200" baseline="-25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en-US" altLang="zh-TW" sz="3200" baseline="-25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wi-n+1</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...w</a:t>
            </a:r>
            <a:r>
              <a:rPr kumimoji="1" lang="en-US" altLang="zh-TW" sz="3200" baseline="-25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i-1</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進行預訓練</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先將詞表示成</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one-hot</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編碼，再經過隱藏層不斷轉換成低維的稠密向量，不斷重複</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最後接上一個</a:t>
            </a:r>
            <a:r>
              <a:rPr kumimoji="1" lang="en-US" altLang="zh-TW" sz="3200"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Softmax</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對應到所有詞的機率分佈，再取最大機率的那個詞</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此時的重點是不斷調整神經網路的架構，如將</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RNN</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換成</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GRU</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LSTM</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等</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稱</a:t>
            </a:r>
            <a:r>
              <a:rPr kumimoji="1" lang="en-US" altLang="zh-TW"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Architecture Engineering</a:t>
            </a: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實現</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end-to-end</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的訓練，不用做特徵工程</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143000" y="228600"/>
            <a:ext cx="6629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神經網路語言模型優點</a:t>
            </a:r>
          </a:p>
        </p:txBody>
      </p:sp>
    </p:spTree>
    <p:extLst>
      <p:ext uri="{BB962C8B-B14F-4D97-AF65-F5344CB8AC3E}">
        <p14:creationId xmlns:p14="http://schemas.microsoft.com/office/powerpoint/2010/main" val="54304336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A270CC45-FFB9-8347-D3AA-C6B425DE3194}"/>
              </a:ext>
            </a:extLst>
          </p:cNvPr>
          <p:cNvPicPr>
            <a:picLocks noChangeAspect="1"/>
          </p:cNvPicPr>
          <p:nvPr/>
        </p:nvPicPr>
        <p:blipFill>
          <a:blip r:embed="rId3"/>
          <a:stretch>
            <a:fillRect/>
          </a:stretch>
        </p:blipFill>
        <p:spPr>
          <a:xfrm>
            <a:off x="485775" y="414337"/>
            <a:ext cx="8172450" cy="6029325"/>
          </a:xfrm>
          <a:prstGeom prst="rect">
            <a:avLst/>
          </a:prstGeom>
        </p:spPr>
      </p:pic>
    </p:spTree>
    <p:extLst>
      <p:ext uri="{BB962C8B-B14F-4D97-AF65-F5344CB8AC3E}">
        <p14:creationId xmlns:p14="http://schemas.microsoft.com/office/powerpoint/2010/main" val="365861739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841242"/>
            <a:ext cx="8077200" cy="3539430"/>
          </a:xfrm>
          <a:prstGeom prst="rect">
            <a:avLst/>
          </a:prstGeom>
          <a:noFill/>
        </p:spPr>
        <p:txBody>
          <a:bodyPr wrap="square" rtlCol="0">
            <a:spAutoFit/>
          </a:bodyPr>
          <a:lstStyle/>
          <a:p>
            <a:pPr marL="361950" indent="-36195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一開始是想解決機器翻譯問題，</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後來發現這是門很大的學問</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就像學英文一樣，從最基礎的字母開始，然後背單字</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字彙表</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開始閱讀，了解文意</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最後可以作文，產生內容</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分成認知、理解、生成三大部分</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752600" y="304800"/>
            <a:ext cx="6019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自然語言處理是什麼</a:t>
            </a:r>
          </a:p>
        </p:txBody>
      </p:sp>
    </p:spTree>
    <p:extLst>
      <p:ext uri="{BB962C8B-B14F-4D97-AF65-F5344CB8AC3E}">
        <p14:creationId xmlns:p14="http://schemas.microsoft.com/office/powerpoint/2010/main" val="230260850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225689"/>
            <a:ext cx="8077200" cy="5016758"/>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引入了一個劃時代的概念：</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en-US" altLang="zh-TW"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Word Embedding(</a:t>
            </a:r>
            <a:r>
              <a:rPr kumimoji="1" lang="zh-TW" altLang="en-US"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詞嵌入</a:t>
            </a:r>
            <a:r>
              <a:rPr kumimoji="1" lang="en-US" altLang="zh-TW"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一個詞，代表了多個面向</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(aspect)</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不同的面向稱一個特徵</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(feature). </a:t>
            </a: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不同的詞在每個特徵上的表示都不同</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最後對應到特徵維度</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如</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100</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個特徵</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上的高維稠密空間向量</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詞表大小和歷史詞長度不會影響整個模型的參數量</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將是將文字的原始向量轉換到新的隱空間</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981200" y="228600"/>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Word Embedding</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79415493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46749E3-D7F6-D433-4D45-A26946AF36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7" name="文字方塊 6">
            <a:extLst>
              <a:ext uri="{FF2B5EF4-FFF2-40B4-BE49-F238E27FC236}">
                <a16:creationId xmlns:a16="http://schemas.microsoft.com/office/drawing/2014/main" id="{C3C96981-05A0-69E2-0286-764DED90648D}"/>
              </a:ext>
            </a:extLst>
          </p:cNvPr>
          <p:cNvSpPr txBox="1"/>
          <p:nvPr/>
        </p:nvSpPr>
        <p:spPr>
          <a:xfrm>
            <a:off x="2667000" y="6248400"/>
            <a:ext cx="4572000" cy="369332"/>
          </a:xfrm>
          <a:prstGeom prst="rect">
            <a:avLst/>
          </a:prstGeom>
          <a:noFill/>
        </p:spPr>
        <p:txBody>
          <a:bodyPr wrap="square">
            <a:spAutoFit/>
          </a:bodyPr>
          <a:lstStyle/>
          <a:p>
            <a:r>
              <a:rPr lang="zh-TW" altLang="en-US" dirty="0">
                <a:hlinkClick r:id="rId3"/>
              </a:rPr>
              <a:t>https://ronxin.github.io/wevi/</a:t>
            </a:r>
            <a:endParaRPr lang="zh-TW" altLang="en-US" dirty="0"/>
          </a:p>
        </p:txBody>
      </p:sp>
    </p:spTree>
    <p:extLst>
      <p:ext uri="{BB962C8B-B14F-4D97-AF65-F5344CB8AC3E}">
        <p14:creationId xmlns:p14="http://schemas.microsoft.com/office/powerpoint/2010/main" val="31768856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1828800" y="2933700"/>
            <a:ext cx="6172200" cy="990600"/>
          </a:xfrm>
        </p:spPr>
        <p:txBody>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Embeddings</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3/14/2024</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42</a:t>
            </a:fld>
            <a:endParaRPr kumimoji="0" lang="en-US" dirty="0"/>
          </a:p>
        </p:txBody>
      </p:sp>
    </p:spTree>
    <p:extLst>
      <p:ext uri="{BB962C8B-B14F-4D97-AF65-F5344CB8AC3E}">
        <p14:creationId xmlns:p14="http://schemas.microsoft.com/office/powerpoint/2010/main" val="357841701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87029"/>
            <a:ext cx="65532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Embedding</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43</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452431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世間萬物本身遵守著數學及物理定律</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在人類出現前，就已經存在，大部分和人類無關</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和人類的活動的知識的則有關</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但人類的活動</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物理及心理</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也是遵守物理及數學定理</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有些定理可能人類還沒發現</a:t>
            </a:r>
            <a:r>
              <a:rPr lang="en-US" altLang="zh-TW" sz="3200" b="0" i="0" dirty="0">
                <a:effectLst/>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這些定理所組成的現象，本來就可以用各種方式表示</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或表徵</a:t>
            </a:r>
            <a:r>
              <a:rPr lang="en-US" altLang="zh-TW" sz="3200" b="0" i="0" dirty="0">
                <a:effectLst/>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45990353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90800" y="87029"/>
            <a:ext cx="4267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以恒星為例子</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44</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371600"/>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「恒星」這個東西，早就出現在時光中了，有</a:t>
            </a:r>
            <a:r>
              <a:rPr lang="en-US" altLang="zh-TW" sz="3200" b="0" i="0" dirty="0">
                <a:effectLst/>
                <a:latin typeface="微軟正黑體" panose="020B0604030504040204" pitchFamily="34" charset="-120"/>
                <a:ea typeface="微軟正黑體" panose="020B0604030504040204" pitchFamily="34" charset="-120"/>
              </a:rPr>
              <a:t>100</a:t>
            </a:r>
            <a:r>
              <a:rPr lang="zh-TW" altLang="en-US" sz="3200" b="0" i="0" dirty="0">
                <a:effectLst/>
                <a:latin typeface="微軟正黑體" panose="020B0604030504040204" pitchFamily="34" charset="-120"/>
                <a:ea typeface="微軟正黑體" panose="020B0604030504040204" pitchFamily="34" charset="-120"/>
              </a:rPr>
              <a:t>億年歷史，早在人類出現前</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「恒星」這個「東西」，就有很多不同表達方式，如中文的「恒星」，英文的「</a:t>
            </a:r>
            <a:r>
              <a:rPr lang="en-US" altLang="zh-TW" sz="3200" b="0" i="0" dirty="0">
                <a:effectLst/>
                <a:latin typeface="微軟正黑體" panose="020B0604030504040204" pitchFamily="34" charset="-120"/>
                <a:ea typeface="微軟正黑體" panose="020B0604030504040204" pitchFamily="34" charset="-120"/>
              </a:rPr>
              <a:t>Star</a:t>
            </a:r>
            <a:r>
              <a:rPr lang="zh-TW" altLang="en-US" sz="3200" b="0" i="0" dirty="0">
                <a:effectLst/>
                <a:latin typeface="微軟正黑體" panose="020B0604030504040204" pitchFamily="34" charset="-120"/>
                <a:ea typeface="微軟正黑體" panose="020B0604030504040204" pitchFamily="34" charset="-120"/>
              </a:rPr>
              <a:t>」、法文的「</a:t>
            </a:r>
            <a:r>
              <a:rPr lang="en-US" altLang="zh-TW" sz="3200" b="0" i="0" dirty="0">
                <a:effectLst/>
                <a:latin typeface="Linux Libertine"/>
              </a:rPr>
              <a:t>Étoile</a:t>
            </a:r>
            <a:r>
              <a:rPr lang="zh-TW" altLang="en-US" sz="3200" b="0" i="0" dirty="0">
                <a:effectLst/>
                <a:latin typeface="Linux Libertine"/>
              </a:rPr>
              <a:t>」</a:t>
            </a:r>
            <a:r>
              <a:rPr lang="zh-TW" altLang="en-US" sz="3200" b="0" i="0" dirty="0">
                <a:effectLst/>
                <a:latin typeface="微軟正黑體" panose="020B0604030504040204" pitchFamily="34" charset="-120"/>
                <a:ea typeface="微軟正黑體" panose="020B0604030504040204" pitchFamily="34" charset="-120"/>
              </a:rPr>
              <a:t>韓文的「</a:t>
            </a:r>
            <a:r>
              <a:rPr lang="ko-KR" altLang="en-US" sz="3200" b="0" i="0" dirty="0">
                <a:effectLst/>
                <a:latin typeface="Arial" panose="020B0604020202020204" pitchFamily="34" charset="0"/>
              </a:rPr>
              <a:t>항성</a:t>
            </a:r>
            <a:r>
              <a:rPr lang="zh-TW" altLang="en-US" sz="3200" b="0" i="0" dirty="0">
                <a:effectLst/>
                <a:latin typeface="Arial" panose="020B0604020202020204" pitchFamily="34" charset="0"/>
              </a:rPr>
              <a:t>」</a:t>
            </a:r>
            <a:r>
              <a:rPr lang="en-US" altLang="zh-TW" sz="3200" dirty="0">
                <a:latin typeface="Arial" panose="020B0604020202020204" pitchFamily="34" charset="0"/>
              </a:rPr>
              <a:t>……</a:t>
            </a:r>
            <a:r>
              <a:rPr lang="zh-TW" altLang="en-US" sz="3200" b="0" i="0" dirty="0">
                <a:effectLst/>
                <a:latin typeface="微軟正黑體" panose="020B0604030504040204" pitchFamily="34" charset="-120"/>
                <a:ea typeface="微軟正黑體" panose="020B0604030504040204" pitchFamily="34" charset="-120"/>
              </a:rPr>
              <a:t>但指的是同一個東西</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也可用「光子」排列組合的「快照」來表示這個東西</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如照片或射入眼中的光子</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ko-KR" altLang="en-US" sz="3200"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0226657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3048000" y="87029"/>
            <a:ext cx="5638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以恒星為例子</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45</a:t>
            </a:fld>
            <a:endParaRPr kumimoji="0" lang="en-US" dirty="0"/>
          </a:p>
        </p:txBody>
      </p:sp>
      <p:pic>
        <p:nvPicPr>
          <p:cNvPr id="1026" name="Picture 2">
            <a:extLst>
              <a:ext uri="{FF2B5EF4-FFF2-40B4-BE49-F238E27FC236}">
                <a16:creationId xmlns:a16="http://schemas.microsoft.com/office/drawing/2014/main" id="{87DB9522-A707-70BB-03C2-5C179A8AA19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1107072"/>
            <a:ext cx="5712281" cy="5452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59059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828800" y="54165"/>
            <a:ext cx="6553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用一個通用方式表達</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46</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295400"/>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你可以用語言或照片描述恒星</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可見</a:t>
            </a:r>
            <a:r>
              <a:rPr lang="en-US" altLang="zh-TW" sz="3200" b="0" i="0" dirty="0">
                <a:effectLst/>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你可以用語言描述香水或直接聞</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可聞</a:t>
            </a:r>
            <a:r>
              <a:rPr lang="en-US" altLang="zh-TW" sz="3200" b="0" i="0" dirty="0">
                <a:effectLst/>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你可以用語言或皮膚表達溫度</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可觸</a:t>
            </a:r>
            <a:r>
              <a:rPr lang="en-US" altLang="zh-TW" sz="3200" b="0" i="0" dirty="0">
                <a:effectLst/>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你可以用語言或耳朵描述音樂</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可聽</a:t>
            </a:r>
            <a:r>
              <a:rPr lang="en-US" altLang="zh-TW" sz="3200" b="0" i="0" dirty="0">
                <a:effectLst/>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你如何描述</a:t>
            </a:r>
            <a:r>
              <a:rPr lang="en-US" altLang="zh-TW" sz="3200" b="0" i="0" dirty="0">
                <a:effectLst/>
                <a:latin typeface="微軟正黑體" panose="020B0604030504040204" pitchFamily="34" charset="-120"/>
                <a:ea typeface="微軟正黑體" panose="020B0604030504040204" pitchFamily="34" charset="-120"/>
              </a:rPr>
              <a:t>WIFI</a:t>
            </a:r>
            <a:r>
              <a:rPr lang="zh-TW" altLang="en-US" sz="3200" b="0" i="0" dirty="0">
                <a:effectLst/>
                <a:latin typeface="微軟正黑體" panose="020B0604030504040204" pitchFamily="34" charset="-120"/>
                <a:ea typeface="微軟正黑體" panose="020B0604030504040204" pitchFamily="34" charset="-120"/>
              </a:rPr>
              <a:t>？</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你如何描述愛？</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和電腦溝通，如何表達給電腦知道我們想要描述的事物？</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電腦只看得懂</a:t>
            </a:r>
            <a:r>
              <a:rPr lang="en-US" altLang="zh-TW" sz="3200" b="0" i="0" dirty="0">
                <a:effectLst/>
                <a:latin typeface="微軟正黑體" panose="020B0604030504040204" pitchFamily="34" charset="-120"/>
                <a:ea typeface="微軟正黑體" panose="020B0604030504040204" pitchFamily="34" charset="-120"/>
              </a:rPr>
              <a:t>0</a:t>
            </a:r>
            <a:r>
              <a:rPr lang="zh-TW" altLang="en-US" sz="3200" b="0" i="0" dirty="0">
                <a:effectLst/>
                <a:latin typeface="微軟正黑體" panose="020B0604030504040204" pitchFamily="34" charset="-120"/>
                <a:ea typeface="微軟正黑體" panose="020B0604030504040204" pitchFamily="34" charset="-120"/>
              </a:rPr>
              <a:t>和</a:t>
            </a:r>
            <a:r>
              <a:rPr lang="en-US" altLang="zh-TW" sz="3200" b="0" i="0" dirty="0">
                <a:effectLst/>
                <a:latin typeface="微軟正黑體" panose="020B0604030504040204" pitchFamily="34" charset="-120"/>
                <a:ea typeface="微軟正黑體" panose="020B0604030504040204" pitchFamily="34" charset="-120"/>
              </a:rPr>
              <a:t>1</a:t>
            </a: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9082599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87029"/>
            <a:ext cx="6553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用一個通用方式表達</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47</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452431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表達某件事物的方式，千百萬種，但如果說到宇宙間最通用的表達方式，就是「數學」</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數學也是電腦唯一能看懂的語言</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如果有一種數學的表達方式，能表示出全世界的各種東西，並且能用較「緊密」的方式來</a:t>
            </a:r>
            <a:r>
              <a:rPr lang="zh-TW" altLang="en-US" sz="3200" b="0" i="0" dirty="0">
                <a:solidFill>
                  <a:srgbClr val="FF0000"/>
                </a:solidFill>
                <a:effectLst/>
                <a:latin typeface="微軟正黑體" panose="020B0604030504040204" pitchFamily="34" charset="-120"/>
                <a:ea typeface="微軟正黑體" panose="020B0604030504040204" pitchFamily="34" charset="-120"/>
              </a:rPr>
              <a:t>對應</a:t>
            </a:r>
            <a:r>
              <a:rPr lang="zh-TW" altLang="en-US" sz="3200" b="0" i="0" dirty="0">
                <a:effectLst/>
                <a:latin typeface="微軟正黑體" panose="020B0604030504040204" pitchFamily="34" charset="-120"/>
                <a:ea typeface="微軟正黑體" panose="020B0604030504040204" pitchFamily="34" charset="-120"/>
              </a:rPr>
              <a:t>萬物之間的關係</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試著用</a:t>
            </a:r>
            <a:r>
              <a:rPr lang="zh-TW" altLang="en-US" sz="3200" b="0" i="0" dirty="0">
                <a:solidFill>
                  <a:srgbClr val="FFFF00"/>
                </a:solidFill>
                <a:effectLst/>
                <a:latin typeface="微軟正黑體" panose="020B0604030504040204" pitchFamily="34" charset="-120"/>
                <a:ea typeface="微軟正黑體" panose="020B0604030504040204" pitchFamily="34" charset="-120"/>
              </a:rPr>
              <a:t>高維的稠密向量</a:t>
            </a:r>
            <a:r>
              <a:rPr lang="zh-TW" altLang="en-US" sz="3200" b="0" i="0" dirty="0">
                <a:effectLst/>
                <a:latin typeface="微軟正黑體" panose="020B0604030504040204" pitchFamily="34" charset="-120"/>
                <a:ea typeface="微軟正黑體" panose="020B0604030504040204" pitchFamily="34" charset="-120"/>
              </a:rPr>
              <a:t>來表達，這個表達空間估且稱</a:t>
            </a:r>
            <a:r>
              <a:rPr lang="en-US" altLang="zh-TW" sz="3200" b="0" i="0" dirty="0">
                <a:effectLst/>
                <a:latin typeface="微軟正黑體" panose="020B0604030504040204" pitchFamily="34" charset="-120"/>
                <a:ea typeface="微軟正黑體" panose="020B0604030504040204" pitchFamily="34" charset="-120"/>
              </a:rPr>
              <a:t>Truth Vector Space</a:t>
            </a:r>
          </a:p>
        </p:txBody>
      </p:sp>
    </p:spTree>
    <p:extLst>
      <p:ext uri="{BB962C8B-B14F-4D97-AF65-F5344CB8AC3E}">
        <p14:creationId xmlns:p14="http://schemas.microsoft.com/office/powerpoint/2010/main" val="217373110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87029"/>
            <a:ext cx="6553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向量空間的對應</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48</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3539430"/>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人類的知識有限</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利用人類有史以來所有產生的知識，建立成一個</a:t>
            </a:r>
            <a:r>
              <a:rPr lang="en-US" altLang="zh-TW" sz="3200" b="0" i="0" dirty="0">
                <a:effectLst/>
                <a:latin typeface="微軟正黑體" panose="020B0604030504040204" pitchFamily="34" charset="-120"/>
                <a:ea typeface="微軟正黑體" panose="020B0604030504040204" pitchFamily="34" charset="-120"/>
              </a:rPr>
              <a:t>Human Knowledge Vector Space</a:t>
            </a:r>
            <a:r>
              <a:rPr lang="zh-TW" altLang="en-US" sz="3200" b="0" i="0" dirty="0">
                <a:effectLst/>
                <a:latin typeface="微軟正黑體" panose="020B0604030504040204" pitchFamily="34" charset="-120"/>
                <a:ea typeface="微軟正黑體" panose="020B0604030504040204" pitchFamily="34" charset="-120"/>
              </a:rPr>
              <a:t>，表達成高維度的稠密向量空間</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這個</a:t>
            </a:r>
            <a:r>
              <a:rPr lang="en-US" altLang="zh-TW" sz="3200" b="0" i="0" dirty="0">
                <a:effectLst/>
                <a:latin typeface="微軟正黑體" panose="020B0604030504040204" pitchFamily="34" charset="-120"/>
                <a:ea typeface="微軟正黑體" panose="020B0604030504040204" pitchFamily="34" charset="-120"/>
              </a:rPr>
              <a:t>HKVS</a:t>
            </a:r>
            <a:r>
              <a:rPr lang="zh-TW" altLang="en-US" sz="3200" b="0" i="0" dirty="0">
                <a:effectLst/>
                <a:latin typeface="微軟正黑體" panose="020B0604030504040204" pitchFamily="34" charset="-120"/>
                <a:ea typeface="微軟正黑體" panose="020B0604030504040204" pitchFamily="34" charset="-120"/>
              </a:rPr>
              <a:t>是人類所有知識</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有限</a:t>
            </a:r>
            <a:r>
              <a:rPr lang="en-US" altLang="zh-TW" sz="3200" b="0" i="0" dirty="0">
                <a:effectLst/>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也這個向量空間一定是</a:t>
            </a:r>
            <a:r>
              <a:rPr lang="en-US" altLang="zh-TW" sz="3200" b="0" i="0" dirty="0">
                <a:effectLst/>
                <a:latin typeface="微軟正黑體" panose="020B0604030504040204" pitchFamily="34" charset="-120"/>
                <a:ea typeface="微軟正黑體" panose="020B0604030504040204" pitchFamily="34" charset="-120"/>
              </a:rPr>
              <a:t>Truth Vector Space</a:t>
            </a:r>
            <a:r>
              <a:rPr lang="zh-TW" altLang="en-US" sz="3200" b="0" i="0" dirty="0">
                <a:effectLst/>
                <a:latin typeface="微軟正黑體" panose="020B0604030504040204" pitchFamily="34" charset="-120"/>
                <a:ea typeface="微軟正黑體" panose="020B0604030504040204" pitchFamily="34" charset="-120"/>
              </a:rPr>
              <a:t>的子集合</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17269992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87029"/>
            <a:ext cx="65532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Embedding</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49</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人類所有知識，不管來源於文字、影片、視訊、聲音等，在這個</a:t>
            </a:r>
            <a:r>
              <a:rPr lang="en-US" altLang="zh-TW" sz="3200" dirty="0">
                <a:latin typeface="微軟正黑體" panose="020B0604030504040204" pitchFamily="34" charset="-120"/>
                <a:ea typeface="微軟正黑體" panose="020B0604030504040204" pitchFamily="34" charset="-120"/>
              </a:rPr>
              <a:t>HKVS</a:t>
            </a:r>
            <a:r>
              <a:rPr lang="zh-TW" altLang="en-US" sz="3200" dirty="0">
                <a:latin typeface="微軟正黑體" panose="020B0604030504040204" pitchFamily="34" charset="-120"/>
                <a:ea typeface="微軟正黑體" panose="020B0604030504040204" pitchFamily="34" charset="-120"/>
              </a:rPr>
              <a:t>中都可以「對應」到一個向量空間</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因此我們說這個向量空間，就是將資料「</a:t>
            </a:r>
            <a:r>
              <a:rPr lang="en-US" altLang="zh-TW" sz="3200" b="0" i="0" dirty="0">
                <a:effectLst/>
                <a:latin typeface="微軟正黑體" panose="020B0604030504040204" pitchFamily="34" charset="-120"/>
                <a:ea typeface="微軟正黑體" panose="020B0604030504040204" pitchFamily="34" charset="-120"/>
              </a:rPr>
              <a:t>embed</a:t>
            </a:r>
            <a:r>
              <a:rPr lang="zh-TW" altLang="en-US" sz="3200" b="0" i="0" dirty="0">
                <a:effectLst/>
                <a:latin typeface="微軟正黑體" panose="020B0604030504040204" pitchFamily="34" charset="-120"/>
                <a:ea typeface="微軟正黑體" panose="020B0604030504040204" pitchFamily="34" charset="-120"/>
              </a:rPr>
              <a:t>」到向量空間中</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因此這個向量空間稱</a:t>
            </a:r>
            <a:r>
              <a:rPr lang="en-US" altLang="zh-TW" sz="3200" b="0" i="0" dirty="0">
                <a:effectLst/>
                <a:latin typeface="微軟正黑體" panose="020B0604030504040204" pitchFamily="34" charset="-120"/>
                <a:ea typeface="微軟正黑體" panose="020B0604030504040204" pitchFamily="34" charset="-120"/>
              </a:rPr>
              <a:t>Embedding</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是人類知識和數學向量「對應」的關係</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感覺像是把人類知識「嵌入」另一個空間的概念</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所以</a:t>
            </a:r>
            <a:r>
              <a:rPr lang="en-US" altLang="zh-TW" sz="3200" b="0" i="0" dirty="0">
                <a:effectLst/>
                <a:latin typeface="微軟正黑體" panose="020B0604030504040204" pitchFamily="34" charset="-120"/>
                <a:ea typeface="微軟正黑體" panose="020B0604030504040204" pitchFamily="34" charset="-120"/>
              </a:rPr>
              <a:t>Truth Vector Space</a:t>
            </a:r>
            <a:r>
              <a:rPr lang="zh-TW" altLang="en-US" sz="3200" b="0" i="0" dirty="0">
                <a:effectLst/>
                <a:latin typeface="微軟正黑體" panose="020B0604030504040204" pitchFamily="34" charset="-120"/>
                <a:ea typeface="微軟正黑體" panose="020B0604030504040204" pitchFamily="34" charset="-120"/>
              </a:rPr>
              <a:t>也就是一個嵌入</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63677308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513744"/>
            <a:ext cx="8077200" cy="4031873"/>
          </a:xfrm>
          <a:prstGeom prst="rect">
            <a:avLst/>
          </a:prstGeom>
          <a:noFill/>
        </p:spPr>
        <p:txBody>
          <a:bodyPr wrap="square" rtlCol="0">
            <a:spAutoFit/>
          </a:bodyPr>
          <a:lstStyle/>
          <a:p>
            <a:pPr marL="361950" indent="-361950">
              <a:buFont typeface="Arial" panose="020B0604020202020204" pitchFamily="34" charset="0"/>
              <a:buChar char="•"/>
            </a:pP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OCR</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、斷詞、詞形還原、詞性標註、詞幹擷取</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(tokenize</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的基礎</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認知，理解</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語法歸納、斷句、解析</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認知，理解</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實體辨識、情感分析、術語提取，詞義消歧、關係抽取、語義解析，指代消除</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認知，理解</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自動摘要、機器翻譯、聊天機器人、</a:t>
            </a:r>
            <a:r>
              <a:rPr kumimoji="1" lang="zh-TW" altLang="en-US" sz="3200"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多模態、問答系統</a:t>
            </a:r>
            <a:r>
              <a:rPr kumimoji="1" lang="en-US" altLang="zh-TW" sz="3200"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a:t>
            </a:r>
            <a:r>
              <a:rPr kumimoji="1" lang="en-US" altLang="zh-TW" sz="3200"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p:txBody>
      </p:sp>
      <p:sp>
        <p:nvSpPr>
          <p:cNvPr id="4" name="文字版面配置區 2"/>
          <p:cNvSpPr txBox="1">
            <a:spLocks/>
          </p:cNvSpPr>
          <p:nvPr/>
        </p:nvSpPr>
        <p:spPr>
          <a:xfrm>
            <a:off x="1371600" y="304800"/>
            <a:ext cx="7162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自然語言處理常見任務</a:t>
            </a:r>
          </a:p>
        </p:txBody>
      </p:sp>
    </p:spTree>
    <p:extLst>
      <p:ext uri="{BB962C8B-B14F-4D97-AF65-F5344CB8AC3E}">
        <p14:creationId xmlns:p14="http://schemas.microsoft.com/office/powerpoint/2010/main" val="219647574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不同顏色的寶石嵌在一面石牆上的照片">
            <a:extLst>
              <a:ext uri="{FF2B5EF4-FFF2-40B4-BE49-F238E27FC236}">
                <a16:creationId xmlns:a16="http://schemas.microsoft.com/office/drawing/2014/main" id="{B6076FC3-0ABB-6427-002C-9E05496F53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010526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畫一塊方型的蛋糕照片，然後把不同顏色發光的寶石嵌在這蛋糕裏面的照片，蛋糕是黃色的，寶石有各種顏色，寶石要多一點，每一面都要有，不要有蠟蠋，要用照片不要用畫的，寶石排列要不整齊">
            <a:extLst>
              <a:ext uri="{FF2B5EF4-FFF2-40B4-BE49-F238E27FC236}">
                <a16:creationId xmlns:a16="http://schemas.microsoft.com/office/drawing/2014/main" id="{61A860F6-DD08-8550-39CD-5948B565C2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04319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87029"/>
            <a:ext cx="6553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向量空間介紹</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52</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452431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目前人類知識的</a:t>
            </a:r>
            <a:r>
              <a:rPr lang="en-US" altLang="zh-TW" sz="3200" b="0" i="0" dirty="0">
                <a:effectLst/>
                <a:latin typeface="微軟正黑體" panose="020B0604030504040204" pitchFamily="34" charset="-120"/>
                <a:ea typeface="微軟正黑體" panose="020B0604030504040204" pitchFamily="34" charset="-120"/>
              </a:rPr>
              <a:t>Embedding</a:t>
            </a:r>
            <a:r>
              <a:rPr lang="zh-TW" altLang="en-US" sz="3200" b="0" i="0" dirty="0">
                <a:effectLst/>
                <a:latin typeface="微軟正黑體" panose="020B0604030504040204" pitchFamily="34" charset="-120"/>
                <a:ea typeface="微軟正黑體" panose="020B0604030504040204" pitchFamily="34" charset="-120"/>
              </a:rPr>
              <a:t>，大部分來自文字</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隨著數位時代的演進，目前大部分的資料來源是文字、影像，視訊、聲音等可完全數位化的資料</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但是用高維稠密空間的表達方式，才是最方便且通用的方式</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a:t>
            </a:r>
            <a:r>
              <a:rPr lang="en-US" altLang="zh-TW" sz="3200" dirty="0">
                <a:latin typeface="微軟正黑體" panose="020B0604030504040204" pitchFamily="34" charset="-120"/>
                <a:ea typeface="微軟正黑體" panose="020B0604030504040204" pitchFamily="34" charset="-120"/>
              </a:rPr>
              <a:t>Embedding</a:t>
            </a:r>
            <a:r>
              <a:rPr lang="zh-TW" altLang="en-US" sz="3200" dirty="0">
                <a:latin typeface="微軟正黑體" panose="020B0604030504040204" pitchFamily="34" charset="-120"/>
                <a:ea typeface="微軟正黑體" panose="020B0604030504040204" pitchFamily="34" charset="-120"/>
              </a:rPr>
              <a:t>中，最重要的參數就是「特徵」，也就是這個向量空間的維度</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0685033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87029"/>
            <a:ext cx="6553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向量空間介紹</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53</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4031873"/>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a:t>
            </a:r>
            <a:r>
              <a:rPr lang="en-US" altLang="zh-TW" sz="3200" dirty="0">
                <a:latin typeface="微軟正黑體" panose="020B0604030504040204" pitchFamily="34" charset="-120"/>
                <a:ea typeface="微軟正黑體" panose="020B0604030504040204" pitchFamily="34" charset="-120"/>
              </a:rPr>
              <a:t>Embedding</a:t>
            </a:r>
            <a:r>
              <a:rPr lang="zh-TW" altLang="en-US" sz="3200" dirty="0">
                <a:latin typeface="微軟正黑體" panose="020B0604030504040204" pitchFamily="34" charset="-120"/>
                <a:ea typeface="微軟正黑體" panose="020B0604030504040204" pitchFamily="34" charset="-120"/>
              </a:rPr>
              <a:t>中，最重要的參數就是「特徵」，也就是這個向量空間的維度</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每一個特徵代表一個「方面」</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這個特徵不需要由人工制定，只要給他一個維度數值</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模型會利用不同的方式來學習這些特徵的值</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5911443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word embedding的示意圖">
            <a:extLst>
              <a:ext uri="{FF2B5EF4-FFF2-40B4-BE49-F238E27FC236}">
                <a16:creationId xmlns:a16="http://schemas.microsoft.com/office/drawing/2014/main" id="{02F67EAE-9F92-2E4C-4549-E9190FE9A3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10362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828800" y="87029"/>
            <a:ext cx="6553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將文字對應到向量空間</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55</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452431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目前的語言模型，最重要的部分就是把文字</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詞、句、段、章、書</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對應到詞向量空間中</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越大型的語言，對應的越完整</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詞向量的應用很早，現在的搜尋引擎早就不用</a:t>
            </a:r>
            <a:r>
              <a:rPr lang="en-US" altLang="zh-TW" sz="3200" b="0" i="0" dirty="0">
                <a:effectLst/>
                <a:latin typeface="微軟正黑體" panose="020B0604030504040204" pitchFamily="34" charset="-120"/>
                <a:ea typeface="微軟正黑體" panose="020B0604030504040204" pitchFamily="34" charset="-120"/>
              </a:rPr>
              <a:t>keyword search</a:t>
            </a:r>
            <a:r>
              <a:rPr lang="zh-TW" altLang="en-US" sz="3200" b="0" i="0" dirty="0">
                <a:effectLst/>
                <a:latin typeface="微軟正黑體" panose="020B0604030504040204" pitchFamily="34" charset="-120"/>
                <a:ea typeface="微軟正黑體" panose="020B0604030504040204" pitchFamily="34" charset="-120"/>
              </a:rPr>
              <a:t>，大約在</a:t>
            </a:r>
            <a:r>
              <a:rPr lang="en-US" altLang="zh-TW" sz="3200" b="0" i="0" dirty="0">
                <a:effectLst/>
                <a:latin typeface="微軟正黑體" panose="020B0604030504040204" pitchFamily="34" charset="-120"/>
                <a:ea typeface="微軟正黑體" panose="020B0604030504040204" pitchFamily="34" charset="-120"/>
              </a:rPr>
              <a:t>5</a:t>
            </a:r>
            <a:r>
              <a:rPr lang="zh-TW" altLang="en-US" sz="3200" b="0" i="0" dirty="0">
                <a:effectLst/>
                <a:latin typeface="微軟正黑體" panose="020B0604030504040204" pitchFamily="34" charset="-120"/>
                <a:ea typeface="微軟正黑體" panose="020B0604030504040204" pitchFamily="34" charset="-120"/>
              </a:rPr>
              <a:t>年前就</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開始使用</a:t>
            </a:r>
            <a:r>
              <a:rPr lang="en-US" altLang="zh-TW" sz="3200" b="0" i="0" dirty="0">
                <a:effectLst/>
                <a:latin typeface="微軟正黑體" panose="020B0604030504040204" pitchFamily="34" charset="-120"/>
                <a:ea typeface="微軟正黑體" panose="020B0604030504040204" pitchFamily="34" charset="-120"/>
              </a:rPr>
              <a:t>word embedding</a:t>
            </a:r>
            <a:r>
              <a:rPr lang="zh-TW" altLang="en-US" sz="3200" b="0" i="0" dirty="0">
                <a:effectLst/>
                <a:latin typeface="微軟正黑體" panose="020B0604030504040204" pitchFamily="34" charset="-120"/>
                <a:ea typeface="微軟正黑體" panose="020B0604030504040204" pitchFamily="34" charset="-120"/>
              </a:rPr>
              <a:t>來尋找了</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將所有</a:t>
            </a:r>
            <a:r>
              <a:rPr lang="en-US" altLang="zh-TW" sz="3200" b="0" i="0" dirty="0">
                <a:effectLst/>
                <a:latin typeface="微軟正黑體" panose="020B0604030504040204" pitchFamily="34" charset="-120"/>
                <a:ea typeface="微軟正黑體" panose="020B0604030504040204" pitchFamily="34" charset="-120"/>
              </a:rPr>
              <a:t>google</a:t>
            </a:r>
            <a:r>
              <a:rPr lang="zh-TW" altLang="en-US" sz="3200" b="0" i="0" dirty="0">
                <a:effectLst/>
                <a:latin typeface="微軟正黑體" panose="020B0604030504040204" pitchFamily="34" charset="-120"/>
                <a:ea typeface="微軟正黑體" panose="020B0604030504040204" pitchFamily="34" charset="-120"/>
              </a:rPr>
              <a:t>的資料</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文圖影音</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都轉成</a:t>
            </a:r>
            <a:r>
              <a:rPr lang="en-US" altLang="zh-TW" sz="3200" b="0" i="0" dirty="0">
                <a:effectLst/>
                <a:latin typeface="微軟正黑體" panose="020B0604030504040204" pitchFamily="34" charset="-120"/>
                <a:ea typeface="微軟正黑體" panose="020B0604030504040204" pitchFamily="34" charset="-120"/>
              </a:rPr>
              <a:t>embedding</a:t>
            </a:r>
          </a:p>
        </p:txBody>
      </p:sp>
    </p:spTree>
    <p:extLst>
      <p:ext uri="{BB962C8B-B14F-4D97-AF65-F5344CB8AC3E}">
        <p14:creationId xmlns:p14="http://schemas.microsoft.com/office/powerpoint/2010/main" val="38682753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752600" y="121068"/>
            <a:ext cx="6553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將文字對應到向量空間</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56</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304698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將所有</a:t>
            </a:r>
            <a:r>
              <a:rPr lang="en-US" altLang="zh-TW" sz="3200" b="0" i="0" dirty="0">
                <a:effectLst/>
                <a:latin typeface="微軟正黑體" panose="020B0604030504040204" pitchFamily="34" charset="-120"/>
                <a:ea typeface="微軟正黑體" panose="020B0604030504040204" pitchFamily="34" charset="-120"/>
              </a:rPr>
              <a:t>google</a:t>
            </a:r>
            <a:r>
              <a:rPr lang="zh-TW" altLang="en-US" sz="3200" b="0" i="0" dirty="0">
                <a:effectLst/>
                <a:latin typeface="微軟正黑體" panose="020B0604030504040204" pitchFamily="34" charset="-120"/>
                <a:ea typeface="微軟正黑體" panose="020B0604030504040204" pitchFamily="34" charset="-120"/>
              </a:rPr>
              <a:t>的資料</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文圖影音</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都轉成</a:t>
            </a:r>
            <a:r>
              <a:rPr lang="en-US" altLang="zh-TW" sz="3200" b="0" i="0" dirty="0">
                <a:effectLst/>
                <a:latin typeface="微軟正黑體" panose="020B0604030504040204" pitchFamily="34" charset="-120"/>
                <a:ea typeface="微軟正黑體" panose="020B0604030504040204" pitchFamily="34" charset="-120"/>
              </a:rPr>
              <a:t>embedding</a:t>
            </a:r>
            <a:r>
              <a:rPr lang="zh-TW" altLang="en-US" sz="3200" b="0" i="0" dirty="0">
                <a:effectLst/>
                <a:latin typeface="微軟正黑體" panose="020B0604030504040204" pitchFamily="34" charset="-120"/>
                <a:ea typeface="微軟正黑體" panose="020B0604030504040204" pitchFamily="34" charset="-120"/>
              </a:rPr>
              <a:t>，建立成</a:t>
            </a:r>
            <a:r>
              <a:rPr lang="en-US" altLang="zh-TW" sz="3200" b="0" i="0" dirty="0">
                <a:effectLst/>
                <a:latin typeface="微軟正黑體" panose="020B0604030504040204" pitchFamily="34" charset="-120"/>
                <a:ea typeface="微軟正黑體" panose="020B0604030504040204" pitchFamily="34" charset="-120"/>
              </a:rPr>
              <a:t>embedding</a:t>
            </a:r>
            <a:r>
              <a:rPr lang="zh-TW" altLang="en-US" sz="3200" b="0" i="0" dirty="0">
                <a:effectLst/>
                <a:latin typeface="微軟正黑體" panose="020B0604030504040204" pitchFamily="34" charset="-120"/>
                <a:ea typeface="微軟正黑體" panose="020B0604030504040204" pitchFamily="34" charset="-120"/>
              </a:rPr>
              <a:t>資料庫</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將你輸入的資料也轉成</a:t>
            </a:r>
            <a:r>
              <a:rPr lang="en-US" altLang="zh-TW" sz="3200" b="0" i="0" dirty="0">
                <a:effectLst/>
                <a:latin typeface="微軟正黑體" panose="020B0604030504040204" pitchFamily="34" charset="-120"/>
                <a:ea typeface="微軟正黑體" panose="020B0604030504040204" pitchFamily="34" charset="-120"/>
              </a:rPr>
              <a:t>embedding</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把你輸入資料的</a:t>
            </a:r>
            <a:r>
              <a:rPr lang="en-US" altLang="zh-TW" sz="3200" b="0" i="0" dirty="0">
                <a:effectLst/>
                <a:latin typeface="微軟正黑體" panose="020B0604030504040204" pitchFamily="34" charset="-120"/>
                <a:ea typeface="微軟正黑體" panose="020B0604030504040204" pitchFamily="34" charset="-120"/>
              </a:rPr>
              <a:t>embedding</a:t>
            </a:r>
            <a:r>
              <a:rPr lang="zh-TW" altLang="en-US" sz="3200" b="0" i="0" dirty="0">
                <a:effectLst/>
                <a:latin typeface="微軟正黑體" panose="020B0604030504040204" pitchFamily="34" charset="-120"/>
                <a:ea typeface="微軟正黑體" panose="020B0604030504040204" pitchFamily="34" charset="-120"/>
              </a:rPr>
              <a:t>丟去他的資料庫進行比對</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夾角越接近，越相似，再傳回排序結果</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5" name="Picture 2">
            <a:extLst>
              <a:ext uri="{FF2B5EF4-FFF2-40B4-BE49-F238E27FC236}">
                <a16:creationId xmlns:a16="http://schemas.microsoft.com/office/drawing/2014/main" id="{ABACBD1A-8377-D2D0-48A9-4FD5A5A65F67}"/>
              </a:ext>
            </a:extLst>
          </p:cNvPr>
          <p:cNvPicPr>
            <a:picLocks noChangeAspect="1" noChangeArrowheads="1"/>
          </p:cNvPicPr>
          <p:nvPr/>
        </p:nvPicPr>
        <p:blipFill>
          <a:blip r:embed="rId3" cstate="print"/>
          <a:srcRect/>
          <a:stretch>
            <a:fillRect/>
          </a:stretch>
        </p:blipFill>
        <p:spPr bwMode="auto">
          <a:xfrm>
            <a:off x="307285" y="4724400"/>
            <a:ext cx="8779565" cy="381000"/>
          </a:xfrm>
          <a:prstGeom prst="rect">
            <a:avLst/>
          </a:prstGeom>
          <a:noFill/>
          <a:ln w="9525">
            <a:noFill/>
            <a:miter lim="800000"/>
            <a:headEnd/>
            <a:tailEnd/>
          </a:ln>
        </p:spPr>
      </p:pic>
      <p:pic>
        <p:nvPicPr>
          <p:cNvPr id="6" name="Picture 3">
            <a:extLst>
              <a:ext uri="{FF2B5EF4-FFF2-40B4-BE49-F238E27FC236}">
                <a16:creationId xmlns:a16="http://schemas.microsoft.com/office/drawing/2014/main" id="{17B85D98-BDF1-927A-525A-18ACE58A2858}"/>
              </a:ext>
            </a:extLst>
          </p:cNvPr>
          <p:cNvPicPr>
            <a:picLocks noChangeAspect="1" noChangeArrowheads="1"/>
          </p:cNvPicPr>
          <p:nvPr/>
        </p:nvPicPr>
        <p:blipFill>
          <a:blip r:embed="rId4" cstate="print"/>
          <a:srcRect/>
          <a:stretch>
            <a:fillRect/>
          </a:stretch>
        </p:blipFill>
        <p:spPr bwMode="auto">
          <a:xfrm>
            <a:off x="3048000" y="5394176"/>
            <a:ext cx="3683525" cy="1249257"/>
          </a:xfrm>
          <a:prstGeom prst="rect">
            <a:avLst/>
          </a:prstGeom>
          <a:noFill/>
          <a:ln w="9525">
            <a:noFill/>
            <a:miter lim="800000"/>
            <a:headEnd/>
            <a:tailEnd/>
          </a:ln>
        </p:spPr>
      </p:pic>
    </p:spTree>
    <p:extLst>
      <p:ext uri="{BB962C8B-B14F-4D97-AF65-F5344CB8AC3E}">
        <p14:creationId xmlns:p14="http://schemas.microsoft.com/office/powerpoint/2010/main" val="331406042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D6559E0E-F369-F6A7-87DB-17E9626E15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29219" y="0"/>
            <a:ext cx="3085561" cy="6858000"/>
          </a:xfrm>
          <a:prstGeom prst="rect">
            <a:avLst/>
          </a:prstGeom>
        </p:spPr>
      </p:pic>
    </p:spTree>
    <p:extLst>
      <p:ext uri="{BB962C8B-B14F-4D97-AF65-F5344CB8AC3E}">
        <p14:creationId xmlns:p14="http://schemas.microsoft.com/office/powerpoint/2010/main" val="279439079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A339D9C2-3B71-CD0E-AF3D-7878E3F5F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29219" y="0"/>
            <a:ext cx="3085561" cy="6858000"/>
          </a:xfrm>
          <a:prstGeom prst="rect">
            <a:avLst/>
          </a:prstGeom>
        </p:spPr>
      </p:pic>
    </p:spTree>
    <p:extLst>
      <p:ext uri="{BB962C8B-B14F-4D97-AF65-F5344CB8AC3E}">
        <p14:creationId xmlns:p14="http://schemas.microsoft.com/office/powerpoint/2010/main" val="289943343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C01F8C88-FB68-20AA-8A7C-23690A6DF3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29219" y="0"/>
            <a:ext cx="3085561" cy="6858000"/>
          </a:xfrm>
          <a:prstGeom prst="rect">
            <a:avLst/>
          </a:prstGeom>
        </p:spPr>
      </p:pic>
    </p:spTree>
    <p:extLst>
      <p:ext uri="{BB962C8B-B14F-4D97-AF65-F5344CB8AC3E}">
        <p14:creationId xmlns:p14="http://schemas.microsoft.com/office/powerpoint/2010/main" val="145310291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513744"/>
            <a:ext cx="8077200" cy="4031873"/>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不同的任務需要用不同的方法解決，有不同的學科</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統計、機率</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、不同的演算法，不同的資料</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正常情況下，沒有單一方法能解決所有</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NLP</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的問題</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NLP</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的研究正是研究解決這些問題的不同方法</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人們希望能找到一個統一的方法</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371600" y="304800"/>
            <a:ext cx="7162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自然語言處理常見任務</a:t>
            </a:r>
          </a:p>
        </p:txBody>
      </p:sp>
    </p:spTree>
    <p:extLst>
      <p:ext uri="{BB962C8B-B14F-4D97-AF65-F5344CB8AC3E}">
        <p14:creationId xmlns:p14="http://schemas.microsoft.com/office/powerpoint/2010/main" val="218307422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3A85B18-24A0-6E2B-BCFC-52D77FC3B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29219" y="0"/>
            <a:ext cx="3085561" cy="6858000"/>
          </a:xfrm>
          <a:prstGeom prst="rect">
            <a:avLst/>
          </a:prstGeom>
        </p:spPr>
      </p:pic>
    </p:spTree>
    <p:extLst>
      <p:ext uri="{BB962C8B-B14F-4D97-AF65-F5344CB8AC3E}">
        <p14:creationId xmlns:p14="http://schemas.microsoft.com/office/powerpoint/2010/main" val="179498705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1828800" y="2971800"/>
            <a:ext cx="5486400" cy="990600"/>
          </a:xfrm>
        </p:spPr>
        <p:txBody>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Word2vec</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的介紹</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3/14/2024</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61</a:t>
            </a:fld>
            <a:endParaRPr kumimoji="0" lang="en-US" dirty="0"/>
          </a:p>
        </p:txBody>
      </p:sp>
    </p:spTree>
    <p:extLst>
      <p:ext uri="{BB962C8B-B14F-4D97-AF65-F5344CB8AC3E}">
        <p14:creationId xmlns:p14="http://schemas.microsoft.com/office/powerpoint/2010/main" val="54400191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104900" y="339277"/>
            <a:ext cx="6934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Embedding</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的概念</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66675" y="68421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72450" y="6842125"/>
            <a:ext cx="914400" cy="244475"/>
          </a:xfrm>
        </p:spPr>
        <p:txBody>
          <a:bodyPr/>
          <a:lstStyle/>
          <a:p>
            <a:pPr algn="r"/>
            <a:fld id="{F99EC173-99AE-4773-AB25-02E469A13EAE}" type="slidenum">
              <a:rPr kumimoji="0" lang="en-US" sz="1200" smtClean="0">
                <a:solidFill>
                  <a:schemeClr val="tx2"/>
                </a:solidFill>
              </a:rPr>
              <a:pPr algn="r"/>
              <a:t>62</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501965"/>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有了</a:t>
            </a:r>
            <a:r>
              <a:rPr lang="en-US" altLang="zh-TW" sz="3200" b="0" i="0" dirty="0">
                <a:effectLst/>
                <a:latin typeface="微軟正黑體" panose="020B0604030504040204" pitchFamily="34" charset="-120"/>
                <a:ea typeface="微軟正黑體" panose="020B0604030504040204" pitchFamily="34" charset="-120"/>
              </a:rPr>
              <a:t>embedding</a:t>
            </a:r>
            <a:r>
              <a:rPr lang="zh-TW" altLang="en-US" sz="3200" b="0" i="0" dirty="0">
                <a:effectLst/>
                <a:latin typeface="微軟正黑體" panose="020B0604030504040204" pitchFamily="34" charset="-120"/>
                <a:ea typeface="微軟正黑體" panose="020B0604030504040204" pitchFamily="34" charset="-120"/>
              </a:rPr>
              <a:t>的概念之後，所有的文字都可以用連續稠密的向量空間表示</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但字與字之間相似度怎麼辦？</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如果有夠大的語料庫，就可以利用一些演算法，設計一個神經網路</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2013 </a:t>
            </a:r>
            <a:r>
              <a:rPr lang="en-US" altLang="zh-TW" sz="3200" dirty="0" err="1">
                <a:latin typeface="微軟正黑體" panose="020B0604030504040204" pitchFamily="34" charset="-120"/>
                <a:ea typeface="微軟正黑體" panose="020B0604030504040204" pitchFamily="34" charset="-120"/>
              </a:rPr>
              <a:t>Miklov</a:t>
            </a:r>
            <a:r>
              <a:rPr lang="zh-TW" altLang="en-US" sz="3200" dirty="0">
                <a:latin typeface="微軟正黑體" panose="020B0604030504040204" pitchFamily="34" charset="-120"/>
                <a:ea typeface="微軟正黑體" panose="020B0604030504040204" pitchFamily="34" charset="-120"/>
              </a:rPr>
              <a:t>提出，使用了</a:t>
            </a:r>
            <a:r>
              <a:rPr lang="en-US" altLang="zh-TW" sz="3200" dirty="0">
                <a:latin typeface="微軟正黑體" panose="020B0604030504040204" pitchFamily="34" charset="-120"/>
                <a:ea typeface="微軟正黑體" panose="020B0604030504040204" pitchFamily="34" charset="-120"/>
              </a:rPr>
              <a:t>CBOW</a:t>
            </a:r>
            <a:r>
              <a:rPr lang="zh-TW" altLang="en-US" sz="3200" dirty="0">
                <a:latin typeface="微軟正黑體" panose="020B0604030504040204" pitchFamily="34" charset="-120"/>
                <a:ea typeface="微軟正黑體" panose="020B0604030504040204" pitchFamily="34" charset="-120"/>
              </a:rPr>
              <a:t>和</a:t>
            </a:r>
            <a:r>
              <a:rPr lang="en-US" altLang="zh-TW" sz="3200" dirty="0" err="1">
                <a:latin typeface="微軟正黑體" panose="020B0604030504040204" pitchFamily="34" charset="-120"/>
                <a:ea typeface="微軟正黑體" panose="020B0604030504040204" pitchFamily="34" charset="-120"/>
              </a:rPr>
              <a:t>Skiip</a:t>
            </a:r>
            <a:r>
              <a:rPr lang="en-US" altLang="zh-TW" sz="3200" dirty="0">
                <a:latin typeface="微軟正黑體" panose="020B0604030504040204" pitchFamily="34" charset="-120"/>
                <a:ea typeface="微軟正黑體" panose="020B0604030504040204" pitchFamily="34" charset="-120"/>
              </a:rPr>
              <a:t>-gram(</a:t>
            </a:r>
            <a:r>
              <a:rPr lang="zh-TW" altLang="en-US" sz="3200" dirty="0">
                <a:latin typeface="微軟正黑體" panose="020B0604030504040204" pitchFamily="34" charset="-120"/>
                <a:ea typeface="微軟正黑體" panose="020B0604030504040204" pitchFamily="34" charset="-120"/>
              </a:rPr>
              <a:t>均為</a:t>
            </a:r>
            <a:r>
              <a:rPr lang="en-US" altLang="zh-TW" sz="3200" dirty="0">
                <a:latin typeface="微軟正黑體" panose="020B0604030504040204" pitchFamily="34" charset="-120"/>
                <a:ea typeface="微軟正黑體" panose="020B0604030504040204" pitchFamily="34" charset="-120"/>
              </a:rPr>
              <a:t>mask)</a:t>
            </a:r>
            <a:r>
              <a:rPr lang="zh-TW" altLang="en-US" sz="3200" dirty="0">
                <a:latin typeface="微軟正黑體" panose="020B0604030504040204" pitchFamily="34" charset="-120"/>
                <a:ea typeface="微軟正黑體" panose="020B0604030504040204" pitchFamily="34" charset="-120"/>
              </a:rPr>
              <a:t>來找出相似度</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是一種</a:t>
            </a:r>
            <a:r>
              <a:rPr lang="zh-TW" altLang="en-US" sz="3200" dirty="0">
                <a:solidFill>
                  <a:srgbClr val="FF0000"/>
                </a:solidFill>
                <a:latin typeface="微軟正黑體" panose="020B0604030504040204" pitchFamily="34" charset="-120"/>
                <a:ea typeface="微軟正黑體" panose="020B0604030504040204" pitchFamily="34" charset="-120"/>
              </a:rPr>
              <a:t>靜態</a:t>
            </a:r>
            <a:r>
              <a:rPr lang="zh-TW" altLang="en-US" sz="3200" dirty="0">
                <a:latin typeface="微軟正黑體" panose="020B0604030504040204" pitchFamily="34" charset="-120"/>
                <a:ea typeface="微軟正黑體" panose="020B0604030504040204" pitchFamily="34" charset="-120"/>
              </a:rPr>
              <a:t>的字詞相似度模型</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但同字不同句中不同意怎麼辦？</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55265539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87029"/>
            <a:ext cx="6553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文字對應到向量空間</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63</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452431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目前的語言模型，最重要的部分就是把文字</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詞、句、段、章、書</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對應到詞向量空間中</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越大型的語言，對應的越完整</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詞向量的應用很早，現在的搜尋引擎早就不用</a:t>
            </a:r>
            <a:r>
              <a:rPr lang="en-US" altLang="zh-TW" sz="3200" b="0" i="0" dirty="0">
                <a:effectLst/>
                <a:latin typeface="微軟正黑體" panose="020B0604030504040204" pitchFamily="34" charset="-120"/>
                <a:ea typeface="微軟正黑體" panose="020B0604030504040204" pitchFamily="34" charset="-120"/>
              </a:rPr>
              <a:t>keyword search</a:t>
            </a:r>
            <a:r>
              <a:rPr lang="zh-TW" altLang="en-US" sz="3200" b="0" i="0" dirty="0">
                <a:effectLst/>
                <a:latin typeface="微軟正黑體" panose="020B0604030504040204" pitchFamily="34" charset="-120"/>
                <a:ea typeface="微軟正黑體" panose="020B0604030504040204" pitchFamily="34" charset="-120"/>
              </a:rPr>
              <a:t>，大約在</a:t>
            </a:r>
            <a:r>
              <a:rPr lang="en-US" altLang="zh-TW" sz="3200" b="0" i="0" dirty="0">
                <a:effectLst/>
                <a:latin typeface="微軟正黑體" panose="020B0604030504040204" pitchFamily="34" charset="-120"/>
                <a:ea typeface="微軟正黑體" panose="020B0604030504040204" pitchFamily="34" charset="-120"/>
              </a:rPr>
              <a:t>5</a:t>
            </a:r>
            <a:r>
              <a:rPr lang="zh-TW" altLang="en-US" sz="3200" b="0" i="0" dirty="0">
                <a:effectLst/>
                <a:latin typeface="微軟正黑體" panose="020B0604030504040204" pitchFamily="34" charset="-120"/>
                <a:ea typeface="微軟正黑體" panose="020B0604030504040204" pitchFamily="34" charset="-120"/>
              </a:rPr>
              <a:t>年前就</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開始使用</a:t>
            </a:r>
            <a:r>
              <a:rPr lang="en-US" altLang="zh-TW" sz="3200" b="0" i="0" dirty="0">
                <a:effectLst/>
                <a:latin typeface="微軟正黑體" panose="020B0604030504040204" pitchFamily="34" charset="-120"/>
                <a:ea typeface="微軟正黑體" panose="020B0604030504040204" pitchFamily="34" charset="-120"/>
              </a:rPr>
              <a:t>word embedding</a:t>
            </a:r>
            <a:r>
              <a:rPr lang="zh-TW" altLang="en-US" sz="3200" b="0" i="0" dirty="0">
                <a:effectLst/>
                <a:latin typeface="微軟正黑體" panose="020B0604030504040204" pitchFamily="34" charset="-120"/>
                <a:ea typeface="微軟正黑體" panose="020B0604030504040204" pitchFamily="34" charset="-120"/>
              </a:rPr>
              <a:t>來尋找了</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將所有</a:t>
            </a:r>
            <a:r>
              <a:rPr lang="en-US" altLang="zh-TW" sz="3200" b="0" i="0" dirty="0">
                <a:effectLst/>
                <a:latin typeface="微軟正黑體" panose="020B0604030504040204" pitchFamily="34" charset="-120"/>
                <a:ea typeface="微軟正黑體" panose="020B0604030504040204" pitchFamily="34" charset="-120"/>
              </a:rPr>
              <a:t>google</a:t>
            </a:r>
            <a:r>
              <a:rPr lang="zh-TW" altLang="en-US" sz="3200" b="0" i="0" dirty="0">
                <a:effectLst/>
                <a:latin typeface="微軟正黑體" panose="020B0604030504040204" pitchFamily="34" charset="-120"/>
                <a:ea typeface="微軟正黑體" panose="020B0604030504040204" pitchFamily="34" charset="-120"/>
              </a:rPr>
              <a:t>的資料</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文圖影音</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都轉成</a:t>
            </a:r>
            <a:r>
              <a:rPr lang="en-US" altLang="zh-TW" sz="3200" b="0" i="0" dirty="0">
                <a:effectLst/>
                <a:latin typeface="微軟正黑體" panose="020B0604030504040204" pitchFamily="34" charset="-120"/>
                <a:ea typeface="微軟正黑體" panose="020B0604030504040204" pitchFamily="34" charset="-120"/>
              </a:rPr>
              <a:t>embedding</a:t>
            </a:r>
          </a:p>
        </p:txBody>
      </p:sp>
    </p:spTree>
    <p:extLst>
      <p:ext uri="{BB962C8B-B14F-4D97-AF65-F5344CB8AC3E}">
        <p14:creationId xmlns:p14="http://schemas.microsoft.com/office/powerpoint/2010/main" val="143118726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87029"/>
            <a:ext cx="65532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Word2Vec</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64</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小龍女和楊過說：我想</a:t>
            </a:r>
            <a:r>
              <a:rPr lang="zh-TW" altLang="en-US" sz="3200" b="0" i="0" dirty="0">
                <a:solidFill>
                  <a:srgbClr val="FF0000"/>
                </a:solidFill>
                <a:effectLst/>
                <a:latin typeface="微軟正黑體" panose="020B0604030504040204" pitchFamily="34" charset="-120"/>
                <a:ea typeface="微軟正黑體" panose="020B0604030504040204" pitchFamily="34" charset="-120"/>
              </a:rPr>
              <a:t>過過過過過過</a:t>
            </a:r>
            <a:r>
              <a:rPr lang="zh-TW" altLang="en-US" sz="3200" b="0" i="0" dirty="0">
                <a:effectLst/>
                <a:latin typeface="微軟正黑體" panose="020B0604030504040204" pitchFamily="34" charset="-120"/>
                <a:ea typeface="微軟正黑體" panose="020B0604030504040204" pitchFamily="34" charset="-120"/>
              </a:rPr>
              <a:t>的日子</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教官和學生說：書包上</a:t>
            </a:r>
            <a:r>
              <a:rPr lang="zh-TW" altLang="en-US" sz="3200" b="0" i="0" dirty="0">
                <a:solidFill>
                  <a:srgbClr val="FF0000"/>
                </a:solidFill>
                <a:effectLst/>
                <a:latin typeface="微軟正黑體" panose="020B0604030504040204" pitchFamily="34" charset="-120"/>
                <a:ea typeface="微軟正黑體" panose="020B0604030504040204" pitchFamily="34" charset="-120"/>
              </a:rPr>
              <a:t>別別別</a:t>
            </a:r>
            <a:r>
              <a:rPr lang="zh-TW" altLang="en-US" sz="3200" b="0" i="0" dirty="0">
                <a:effectLst/>
                <a:latin typeface="微軟正黑體" panose="020B0604030504040204" pitchFamily="34" charset="-120"/>
                <a:ea typeface="微軟正黑體" panose="020B0604030504040204" pitchFamily="34" charset="-120"/>
              </a:rPr>
              <a:t>的東西</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這時需要一個動態的</a:t>
            </a:r>
            <a:r>
              <a:rPr lang="en-US" altLang="zh-TW" sz="3200" b="0" i="0" dirty="0">
                <a:effectLst/>
                <a:latin typeface="微軟正黑體" panose="020B0604030504040204" pitchFamily="34" charset="-120"/>
                <a:ea typeface="微軟正黑體" panose="020B0604030504040204" pitchFamily="34" charset="-120"/>
              </a:rPr>
              <a:t>embedding</a:t>
            </a:r>
            <a:r>
              <a:rPr lang="zh-TW" altLang="en-US" sz="3200" b="0" i="0" dirty="0">
                <a:effectLst/>
                <a:latin typeface="微軟正黑體" panose="020B0604030504040204" pitchFamily="34" charset="-120"/>
                <a:ea typeface="微軟正黑體" panose="020B0604030504040204" pitchFamily="34" charset="-120"/>
              </a:rPr>
              <a:t>，隨時能捕捉不同句中同字的動態意義</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動態</a:t>
            </a:r>
            <a:r>
              <a:rPr lang="en-US" altLang="zh-TW" sz="3200" dirty="0">
                <a:latin typeface="微軟正黑體" panose="020B0604030504040204" pitchFamily="34" charset="-120"/>
                <a:ea typeface="微軟正黑體" panose="020B0604030504040204" pitchFamily="34" charset="-120"/>
              </a:rPr>
              <a:t>embedding</a:t>
            </a:r>
            <a:r>
              <a:rPr lang="zh-TW" altLang="en-US" sz="3200" dirty="0">
                <a:latin typeface="微軟正黑體" panose="020B0604030504040204" pitchFamily="34" charset="-120"/>
                <a:ea typeface="微軟正黑體" panose="020B0604030504040204" pitchFamily="34" charset="-120"/>
              </a:rPr>
              <a:t>無法單獨儲存下來沒有意義，因為視句子而變</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大部分的新一代</a:t>
            </a:r>
            <a:r>
              <a:rPr lang="en-US" altLang="zh-TW" sz="3200" dirty="0">
                <a:latin typeface="微軟正黑體" panose="020B0604030504040204" pitchFamily="34" charset="-120"/>
                <a:ea typeface="微軟正黑體" panose="020B0604030504040204" pitchFamily="34" charset="-120"/>
              </a:rPr>
              <a:t>LM</a:t>
            </a:r>
            <a:r>
              <a:rPr lang="zh-TW" altLang="en-US" sz="3200" dirty="0">
                <a:latin typeface="微軟正黑體" panose="020B0604030504040204" pitchFamily="34" charset="-120"/>
                <a:ea typeface="微軟正黑體" panose="020B0604030504040204" pitchFamily="34" charset="-120"/>
              </a:rPr>
              <a:t>均將動態</a:t>
            </a:r>
            <a:r>
              <a:rPr lang="en-US" altLang="zh-TW" sz="3200" dirty="0">
                <a:latin typeface="微軟正黑體" panose="020B0604030504040204" pitchFamily="34" charset="-120"/>
                <a:ea typeface="微軟正黑體" panose="020B0604030504040204" pitchFamily="34" charset="-120"/>
              </a:rPr>
              <a:t>embedding</a:t>
            </a:r>
            <a:r>
              <a:rPr lang="zh-TW" altLang="en-US" sz="3200" dirty="0">
                <a:latin typeface="微軟正黑體" panose="020B0604030504040204" pitchFamily="34" charset="-120"/>
                <a:ea typeface="微軟正黑體" panose="020B0604030504040204" pitchFamily="34" charset="-120"/>
              </a:rPr>
              <a:t>放在模型中，隨著模型一起學習</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9246612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B9FF732D-D6F8-50CD-A179-729943901201}"/>
              </a:ext>
            </a:extLst>
          </p:cNvPr>
          <p:cNvPicPr>
            <a:picLocks noChangeAspect="1"/>
          </p:cNvPicPr>
          <p:nvPr/>
        </p:nvPicPr>
        <p:blipFill>
          <a:blip r:embed="rId2"/>
          <a:stretch>
            <a:fillRect/>
          </a:stretch>
        </p:blipFill>
        <p:spPr>
          <a:xfrm>
            <a:off x="295275" y="1390650"/>
            <a:ext cx="8553450" cy="4076700"/>
          </a:xfrm>
          <a:prstGeom prst="rect">
            <a:avLst/>
          </a:prstGeom>
        </p:spPr>
      </p:pic>
    </p:spTree>
    <p:extLst>
      <p:ext uri="{BB962C8B-B14F-4D97-AF65-F5344CB8AC3E}">
        <p14:creationId xmlns:p14="http://schemas.microsoft.com/office/powerpoint/2010/main" val="410367954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458A131-F49A-8A72-E9F2-9270870E7D3D}"/>
              </a:ext>
            </a:extLst>
          </p:cNvPr>
          <p:cNvPicPr>
            <a:picLocks noChangeAspect="1"/>
          </p:cNvPicPr>
          <p:nvPr/>
        </p:nvPicPr>
        <p:blipFill>
          <a:blip r:embed="rId2"/>
          <a:stretch>
            <a:fillRect/>
          </a:stretch>
        </p:blipFill>
        <p:spPr>
          <a:xfrm>
            <a:off x="228600" y="974148"/>
            <a:ext cx="8382000" cy="4909704"/>
          </a:xfrm>
          <a:prstGeom prst="rect">
            <a:avLst/>
          </a:prstGeom>
        </p:spPr>
      </p:pic>
    </p:spTree>
    <p:extLst>
      <p:ext uri="{BB962C8B-B14F-4D97-AF65-F5344CB8AC3E}">
        <p14:creationId xmlns:p14="http://schemas.microsoft.com/office/powerpoint/2010/main" val="127089872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4C6E9F4C-A43C-E920-F9E7-B2C2F365B2E4}"/>
              </a:ext>
            </a:extLst>
          </p:cNvPr>
          <p:cNvPicPr>
            <a:picLocks noChangeAspect="1"/>
          </p:cNvPicPr>
          <p:nvPr/>
        </p:nvPicPr>
        <p:blipFill>
          <a:blip r:embed="rId2"/>
          <a:stretch>
            <a:fillRect/>
          </a:stretch>
        </p:blipFill>
        <p:spPr>
          <a:xfrm>
            <a:off x="148805" y="1219200"/>
            <a:ext cx="8846389" cy="4267200"/>
          </a:xfrm>
          <a:prstGeom prst="rect">
            <a:avLst/>
          </a:prstGeom>
        </p:spPr>
      </p:pic>
    </p:spTree>
    <p:extLst>
      <p:ext uri="{BB962C8B-B14F-4D97-AF65-F5344CB8AC3E}">
        <p14:creationId xmlns:p14="http://schemas.microsoft.com/office/powerpoint/2010/main" val="368648731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1600200" y="2971800"/>
            <a:ext cx="6477000" cy="990600"/>
          </a:xfrm>
        </p:spPr>
        <p:txBody>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循環神經網路語言模型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3/14/2024</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68</a:t>
            </a:fld>
            <a:endParaRPr kumimoji="0" lang="en-US" dirty="0"/>
          </a:p>
        </p:txBody>
      </p:sp>
    </p:spTree>
    <p:extLst>
      <p:ext uri="{BB962C8B-B14F-4D97-AF65-F5344CB8AC3E}">
        <p14:creationId xmlns:p14="http://schemas.microsoft.com/office/powerpoint/2010/main" val="343439680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369794"/>
            <a:ext cx="6553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循環神經網路模型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66675" y="68421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72450" y="6842125"/>
            <a:ext cx="914400" cy="244475"/>
          </a:xfrm>
        </p:spPr>
        <p:txBody>
          <a:bodyPr/>
          <a:lstStyle/>
          <a:p>
            <a:pPr algn="r"/>
            <a:fld id="{F99EC173-99AE-4773-AB25-02E469A13EAE}" type="slidenum">
              <a:rPr kumimoji="0" lang="en-US" sz="1200" smtClean="0">
                <a:solidFill>
                  <a:schemeClr val="tx2"/>
                </a:solidFill>
              </a:rPr>
              <a:pPr algn="r"/>
              <a:t>69</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501965"/>
            <a:ext cx="7924800" cy="452431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固定長度的歷史詞無法提供充份資訊</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1" dirty="0">
                <a:effectLst/>
                <a:latin typeface="標楷體" panose="03000509000000000000" pitchFamily="65" charset="-120"/>
                <a:ea typeface="標楷體" panose="03000509000000000000" pitchFamily="65" charset="-120"/>
              </a:rPr>
              <a:t>和</a:t>
            </a:r>
            <a:r>
              <a:rPr lang="zh-TW" altLang="en-US" sz="3200" b="0" i="1" dirty="0">
                <a:solidFill>
                  <a:srgbClr val="FF0000"/>
                </a:solidFill>
                <a:effectLst/>
                <a:latin typeface="標楷體" panose="03000509000000000000" pitchFamily="65" charset="-120"/>
                <a:ea typeface="標楷體" panose="03000509000000000000" pitchFamily="65" charset="-120"/>
              </a:rPr>
              <a:t>小明</a:t>
            </a:r>
            <a:r>
              <a:rPr lang="zh-TW" altLang="en-US" sz="3200" b="0" i="1" dirty="0">
                <a:effectLst/>
                <a:latin typeface="標楷體" panose="03000509000000000000" pitchFamily="65" charset="-120"/>
                <a:ea typeface="標楷體" panose="03000509000000000000" pitchFamily="65" charset="-120"/>
              </a:rPr>
              <a:t>在一起充滿驚喜，沒有事停止</a:t>
            </a:r>
            <a:r>
              <a:rPr lang="zh-TW" altLang="en-US" sz="3200" b="0" i="1" dirty="0">
                <a:solidFill>
                  <a:srgbClr val="FF0000"/>
                </a:solidFill>
                <a:effectLst/>
                <a:latin typeface="標楷體" panose="03000509000000000000" pitchFamily="65" charset="-120"/>
                <a:ea typeface="標楷體" panose="03000509000000000000" pitchFamily="65" charset="-120"/>
              </a:rPr>
              <a:t>他</a:t>
            </a:r>
            <a:endParaRPr lang="en-US" altLang="zh-TW" sz="3200" b="0" i="1" dirty="0">
              <a:solidFill>
                <a:srgbClr val="FF0000"/>
              </a:solidFill>
              <a:effectLst/>
              <a:latin typeface="標楷體" panose="03000509000000000000" pitchFamily="65" charset="-120"/>
              <a:ea typeface="標楷體" panose="03000509000000000000" pitchFamily="65"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指代時窗口超過</a:t>
            </a:r>
            <a:r>
              <a:rPr lang="en-US" altLang="zh-TW" sz="3200" dirty="0">
                <a:latin typeface="微軟正黑體" panose="020B0604030504040204" pitchFamily="34" charset="-120"/>
                <a:ea typeface="微軟正黑體" panose="020B0604030504040204" pitchFamily="34" charset="-120"/>
              </a:rPr>
              <a:t>10</a:t>
            </a:r>
            <a:r>
              <a:rPr lang="zh-TW" altLang="en-US" sz="3200" dirty="0">
                <a:latin typeface="微軟正黑體" panose="020B0604030504040204" pitchFamily="34" charset="-120"/>
                <a:ea typeface="微軟正黑體" panose="020B0604030504040204" pitchFamily="34" charset="-120"/>
              </a:rPr>
              <a:t>個字，如何參考到更前面的字？</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使用循環神經網路，將前面字的資料放入</a:t>
            </a:r>
            <a:r>
              <a:rPr lang="en-US" altLang="zh-TW" sz="3200" dirty="0">
                <a:latin typeface="微軟正黑體" panose="020B0604030504040204" pitchFamily="34" charset="-120"/>
                <a:ea typeface="微軟正黑體" panose="020B0604030504040204" pitchFamily="34" charset="-120"/>
              </a:rPr>
              <a:t>hidden layers</a:t>
            </a:r>
            <a:r>
              <a:rPr lang="zh-TW" altLang="en-US" sz="3200" dirty="0">
                <a:latin typeface="微軟正黑體" panose="020B0604030504040204" pitchFamily="34" charset="-120"/>
                <a:ea typeface="微軟正黑體" panose="020B0604030504040204" pitchFamily="34" charset="-120"/>
              </a:rPr>
              <a:t>之後再傳過來</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這種網路稱</a:t>
            </a:r>
            <a:r>
              <a:rPr lang="en-US" altLang="zh-TW" sz="3200" dirty="0">
                <a:latin typeface="微軟正黑體" panose="020B0604030504040204" pitchFamily="34" charset="-120"/>
                <a:ea typeface="微軟正黑體" panose="020B0604030504040204" pitchFamily="34" charset="-120"/>
              </a:rPr>
              <a:t>RNN</a:t>
            </a:r>
          </a:p>
          <a:p>
            <a:pPr marL="457200" indent="-457200">
              <a:buFont typeface="Arial" panose="020B0604020202020204" pitchFamily="34" charset="0"/>
              <a:buChar char="•"/>
            </a:pP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96609269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4D84AD-C408-D2FE-5B1D-DA09D4F75038}"/>
            </a:ext>
          </a:extLst>
        </p:cNvPr>
        <p:cNvGrpSpPr/>
        <p:nvPr/>
      </p:nvGrpSpPr>
      <p:grpSpPr>
        <a:xfrm>
          <a:off x="0" y="0"/>
          <a:ext cx="0" cy="0"/>
          <a:chOff x="0" y="0"/>
          <a:chExt cx="0" cy="0"/>
        </a:xfrm>
      </p:grpSpPr>
      <p:sp>
        <p:nvSpPr>
          <p:cNvPr id="5" name="文字方塊 4">
            <a:extLst>
              <a:ext uri="{FF2B5EF4-FFF2-40B4-BE49-F238E27FC236}">
                <a16:creationId xmlns:a16="http://schemas.microsoft.com/office/drawing/2014/main" id="{326C8B32-12E3-A119-C4ED-69EB0063F2A3}"/>
              </a:ext>
            </a:extLst>
          </p:cNvPr>
          <p:cNvSpPr txBox="1"/>
          <p:nvPr/>
        </p:nvSpPr>
        <p:spPr>
          <a:xfrm>
            <a:off x="685800" y="1513744"/>
            <a:ext cx="8077200" cy="6001643"/>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基於規則的方法</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基於統計學的方法</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819150" lvl="1"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一般統計學方法</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en-US" altLang="zh-TW" sz="3200"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e.g</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元語言模型</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819150" lvl="1"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機器學習</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非神經網路，如</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LR</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SVM)</a:t>
            </a: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基於神經網路的方法</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也算統計方法</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819150" lvl="1" indent="-361950">
              <a:buFont typeface="Arial" panose="020B0604020202020204" pitchFamily="34" charset="0"/>
              <a:buChar char="•"/>
            </a:pP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RNN</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類</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819150" lvl="1" indent="-361950">
              <a:buFont typeface="Arial" panose="020B0604020202020204" pitchFamily="34" charset="0"/>
              <a:buChar char="•"/>
            </a:pP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Transformer</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類</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0363" lvl="1" indent="-360363">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基於大型語言模型的方法</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817563" lvl="2" indent="-360363">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預訓練</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微調</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+RLHF</a:t>
            </a:r>
          </a:p>
          <a:p>
            <a:pPr marL="817563" lvl="2" indent="-360363">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不訓練微調，用提示語工程</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817563" lvl="2" indent="-360363">
              <a:buFont typeface="Arial" panose="020B0604020202020204" pitchFamily="34" charset="0"/>
              <a:buChar char="•"/>
            </a:pP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a:extLst>
              <a:ext uri="{FF2B5EF4-FFF2-40B4-BE49-F238E27FC236}">
                <a16:creationId xmlns:a16="http://schemas.microsoft.com/office/drawing/2014/main" id="{19991C90-FA47-EBFD-5F6D-CFC6C451EF79}"/>
              </a:ext>
            </a:extLst>
          </p:cNvPr>
          <p:cNvSpPr txBox="1">
            <a:spLocks/>
          </p:cNvSpPr>
          <p:nvPr/>
        </p:nvSpPr>
        <p:spPr>
          <a:xfrm>
            <a:off x="1371600" y="304800"/>
            <a:ext cx="7162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自然語言處理常見解法</a:t>
            </a:r>
          </a:p>
        </p:txBody>
      </p:sp>
    </p:spTree>
    <p:extLst>
      <p:ext uri="{BB962C8B-B14F-4D97-AF65-F5344CB8AC3E}">
        <p14:creationId xmlns:p14="http://schemas.microsoft.com/office/powerpoint/2010/main" val="340544025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2E304A9-3C5C-4A6D-1E57-F79550C346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540"/>
            <a:ext cx="9144000" cy="5142920"/>
          </a:xfrm>
          <a:prstGeom prst="rect">
            <a:avLst/>
          </a:prstGeom>
        </p:spPr>
      </p:pic>
    </p:spTree>
    <p:extLst>
      <p:ext uri="{BB962C8B-B14F-4D97-AF65-F5344CB8AC3E}">
        <p14:creationId xmlns:p14="http://schemas.microsoft.com/office/powerpoint/2010/main" val="329985949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11354" y="381000"/>
            <a:ext cx="6553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循環神經網路的問題</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66675" y="68421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72450" y="6842125"/>
            <a:ext cx="914400" cy="244475"/>
          </a:xfrm>
        </p:spPr>
        <p:txBody>
          <a:bodyPr/>
          <a:lstStyle/>
          <a:p>
            <a:pPr algn="r"/>
            <a:fld id="{F99EC173-99AE-4773-AB25-02E469A13EAE}" type="slidenum">
              <a:rPr kumimoji="0" lang="en-US" sz="1200" smtClean="0">
                <a:solidFill>
                  <a:schemeClr val="tx2"/>
                </a:solidFill>
              </a:rPr>
              <a:pPr algn="r"/>
              <a:t>71</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501965"/>
            <a:ext cx="7924800" cy="3539430"/>
          </a:xfrm>
          <a:prstGeom prst="rect">
            <a:avLst/>
          </a:prstGeom>
          <a:noFill/>
        </p:spPr>
        <p:txBody>
          <a:bodyPr wrap="square" rtlCol="0">
            <a:spAutoFit/>
          </a:bodyPr>
          <a:lstStyle/>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RNN</a:t>
            </a:r>
            <a:r>
              <a:rPr lang="zh-TW" altLang="en-US" sz="3200" b="0" i="0" dirty="0">
                <a:effectLst/>
                <a:latin typeface="微軟正黑體" panose="020B0604030504040204" pitchFamily="34" charset="-120"/>
                <a:ea typeface="微軟正黑體" panose="020B0604030504040204" pitchFamily="34" charset="-120"/>
              </a:rPr>
              <a:t>在做反向傳播時，常常容易產生梯度消失或梯度下降</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使用</a:t>
            </a:r>
            <a:r>
              <a:rPr lang="en-US" altLang="zh-TW" sz="3200" dirty="0">
                <a:latin typeface="微軟正黑體" panose="020B0604030504040204" pitchFamily="34" charset="-120"/>
                <a:ea typeface="微軟正黑體" panose="020B0604030504040204" pitchFamily="34" charset="-120"/>
              </a:rPr>
              <a:t>LSTM</a:t>
            </a:r>
            <a:r>
              <a:rPr lang="zh-TW" altLang="en-US" sz="3200" dirty="0">
                <a:latin typeface="微軟正黑體" panose="020B0604030504040204" pitchFamily="34" charset="-120"/>
                <a:ea typeface="微軟正黑體" panose="020B0604030504040204" pitchFamily="34" charset="-120"/>
              </a:rPr>
              <a:t>或</a:t>
            </a:r>
            <a:r>
              <a:rPr lang="en-US" altLang="zh-TW" sz="3200" dirty="0">
                <a:latin typeface="微軟正黑體" panose="020B0604030504040204" pitchFamily="34" charset="-120"/>
                <a:ea typeface="微軟正黑體" panose="020B0604030504040204" pitchFamily="34" charset="-120"/>
              </a:rPr>
              <a:t>GRU</a:t>
            </a:r>
            <a:r>
              <a:rPr lang="zh-TW" altLang="en-US" sz="3200" dirty="0">
                <a:latin typeface="微軟正黑體" panose="020B0604030504040204" pitchFamily="34" charset="-120"/>
                <a:ea typeface="微軟正黑體" panose="020B0604030504040204" pitchFamily="34" charset="-120"/>
              </a:rPr>
              <a:t>等改進的</a:t>
            </a:r>
            <a:r>
              <a:rPr lang="en-US" altLang="zh-TW" sz="3200" dirty="0">
                <a:latin typeface="微軟正黑體" panose="020B0604030504040204" pitchFamily="34" charset="-120"/>
                <a:ea typeface="微軟正黑體" panose="020B0604030504040204" pitchFamily="34" charset="-120"/>
              </a:rPr>
              <a:t>RNN</a:t>
            </a:r>
            <a:r>
              <a:rPr lang="zh-TW" altLang="en-US" sz="3200" dirty="0">
                <a:latin typeface="微軟正黑體" panose="020B0604030504040204" pitchFamily="34" charset="-120"/>
                <a:ea typeface="微軟正黑體" panose="020B0604030504040204" pitchFamily="34" charset="-120"/>
              </a:rPr>
              <a:t>來取代</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使用</a:t>
            </a:r>
            <a:r>
              <a:rPr lang="en-US" altLang="zh-TW" sz="3200" dirty="0">
                <a:latin typeface="微軟正黑體" panose="020B0604030504040204" pitchFamily="34" charset="-120"/>
                <a:ea typeface="微軟正黑體" panose="020B0604030504040204" pitchFamily="34" charset="-120"/>
              </a:rPr>
              <a:t>LSTM</a:t>
            </a:r>
            <a:r>
              <a:rPr lang="zh-TW" altLang="en-US" sz="3200" dirty="0">
                <a:latin typeface="微軟正黑體" panose="020B0604030504040204" pitchFamily="34" charset="-120"/>
                <a:ea typeface="微軟正黑體" panose="020B0604030504040204" pitchFamily="34" charset="-120"/>
              </a:rPr>
              <a:t>或</a:t>
            </a:r>
            <a:r>
              <a:rPr lang="en-US" altLang="zh-TW" sz="3200" dirty="0">
                <a:latin typeface="微軟正黑體" panose="020B0604030504040204" pitchFamily="34" charset="-120"/>
                <a:ea typeface="微軟正黑體" panose="020B0604030504040204" pitchFamily="34" charset="-120"/>
              </a:rPr>
              <a:t>GRU</a:t>
            </a:r>
            <a:r>
              <a:rPr lang="zh-TW" altLang="en-US" sz="3200" dirty="0">
                <a:latin typeface="微軟正黑體" panose="020B0604030504040204" pitchFamily="34" charset="-120"/>
                <a:ea typeface="微軟正黑體" panose="020B0604030504040204" pitchFamily="34" charset="-120"/>
              </a:rPr>
              <a:t>已經可以解決很多</a:t>
            </a:r>
            <a:r>
              <a:rPr lang="en-US" altLang="zh-TW" sz="3200" dirty="0">
                <a:latin typeface="微軟正黑體" panose="020B0604030504040204" pitchFamily="34" charset="-120"/>
                <a:ea typeface="微軟正黑體" panose="020B0604030504040204" pitchFamily="34" charset="-120"/>
              </a:rPr>
              <a:t>NLP</a:t>
            </a:r>
            <a:r>
              <a:rPr lang="zh-TW" altLang="en-US" sz="3200" dirty="0">
                <a:latin typeface="微軟正黑體" panose="020B0604030504040204" pitchFamily="34" charset="-120"/>
                <a:ea typeface="微軟正黑體" panose="020B0604030504040204" pitchFamily="34" charset="-120"/>
              </a:rPr>
              <a:t>的問題了，如情感分類</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76671764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1600200" y="2971800"/>
            <a:ext cx="6477000" cy="990600"/>
          </a:xfrm>
        </p:spPr>
        <p:txBody>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Transformer</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的出現</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3/14/2024</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72</a:t>
            </a:fld>
            <a:endParaRPr kumimoji="0" lang="en-US" dirty="0"/>
          </a:p>
        </p:txBody>
      </p:sp>
    </p:spTree>
    <p:extLst>
      <p:ext uri="{BB962C8B-B14F-4D97-AF65-F5344CB8AC3E}">
        <p14:creationId xmlns:p14="http://schemas.microsoft.com/office/powerpoint/2010/main" val="221364616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752600" y="369794"/>
            <a:ext cx="7086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Transformer</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網路</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66675" y="68421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72450" y="6842125"/>
            <a:ext cx="914400" cy="244475"/>
          </a:xfrm>
        </p:spPr>
        <p:txBody>
          <a:bodyPr/>
          <a:lstStyle/>
          <a:p>
            <a:pPr algn="r"/>
            <a:fld id="{F99EC173-99AE-4773-AB25-02E469A13EAE}" type="slidenum">
              <a:rPr kumimoji="0" lang="en-US" sz="1200" smtClean="0">
                <a:solidFill>
                  <a:schemeClr val="tx2"/>
                </a:solidFill>
              </a:rPr>
              <a:pPr algn="r"/>
              <a:t>73</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501965"/>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最重要突破即</a:t>
            </a:r>
            <a:r>
              <a:rPr lang="en-US" altLang="zh-TW" sz="3200" b="0" i="0" dirty="0">
                <a:effectLst/>
                <a:latin typeface="微軟正黑體" panose="020B0604030504040204" pitchFamily="34" charset="-120"/>
                <a:ea typeface="微軟正黑體" panose="020B0604030504040204" pitchFamily="34" charset="-120"/>
              </a:rPr>
              <a:t>2017</a:t>
            </a:r>
            <a:r>
              <a:rPr lang="zh-TW" altLang="en-US" sz="3200" b="0" i="0" dirty="0">
                <a:effectLst/>
                <a:latin typeface="微軟正黑體" panose="020B0604030504040204" pitchFamily="34" charset="-120"/>
                <a:ea typeface="微軟正黑體" panose="020B0604030504040204" pitchFamily="34" charset="-120"/>
              </a:rPr>
              <a:t>出現的</a:t>
            </a:r>
            <a:r>
              <a:rPr lang="en-US" altLang="zh-TW" sz="3200" b="0" i="0" dirty="0">
                <a:solidFill>
                  <a:srgbClr val="FF0000"/>
                </a:solidFill>
                <a:effectLst/>
                <a:latin typeface="微軟正黑體" panose="020B0604030504040204" pitchFamily="34" charset="-120"/>
                <a:ea typeface="微軟正黑體" panose="020B0604030504040204" pitchFamily="34" charset="-120"/>
              </a:rPr>
              <a:t>Transformer</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將</a:t>
            </a:r>
            <a:r>
              <a:rPr lang="en-US" altLang="zh-TW" sz="3200" b="0" i="0" dirty="0">
                <a:effectLst/>
                <a:latin typeface="微軟正黑體" panose="020B0604030504040204" pitchFamily="34" charset="-120"/>
                <a:ea typeface="微軟正黑體" panose="020B0604030504040204" pitchFamily="34" charset="-120"/>
              </a:rPr>
              <a:t>RNN</a:t>
            </a:r>
            <a:r>
              <a:rPr lang="zh-TW" altLang="en-US" sz="3200" b="0" i="0" dirty="0">
                <a:effectLst/>
                <a:latin typeface="微軟正黑體" panose="020B0604030504040204" pitchFamily="34" charset="-120"/>
                <a:ea typeface="微軟正黑體" panose="020B0604030504040204" pitchFamily="34" charset="-120"/>
              </a:rPr>
              <a:t>換成</a:t>
            </a:r>
            <a:r>
              <a:rPr lang="en-US" altLang="zh-TW" sz="3200" b="0" i="0" dirty="0">
                <a:effectLst/>
                <a:latin typeface="微軟正黑體" panose="020B0604030504040204" pitchFamily="34" charset="-120"/>
                <a:ea typeface="微軟正黑體" panose="020B0604030504040204" pitchFamily="34" charset="-120"/>
              </a:rPr>
              <a:t>Transformer</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利用</a:t>
            </a:r>
            <a:r>
              <a:rPr lang="en-US" altLang="zh-TW" sz="3200" dirty="0">
                <a:solidFill>
                  <a:srgbClr val="FF0000"/>
                </a:solidFill>
                <a:latin typeface="微軟正黑體" panose="020B0604030504040204" pitchFamily="34" charset="-120"/>
                <a:ea typeface="微軟正黑體" panose="020B0604030504040204" pitchFamily="34" charset="-120"/>
              </a:rPr>
              <a:t>Multi-head Attention</a:t>
            </a:r>
            <a:r>
              <a:rPr lang="zh-TW" altLang="en-US" sz="3200" dirty="0">
                <a:latin typeface="微軟正黑體" panose="020B0604030504040204" pitchFamily="34" charset="-120"/>
                <a:ea typeface="微軟正黑體" panose="020B0604030504040204" pitchFamily="34" charset="-120"/>
              </a:rPr>
              <a:t>機制來了解文字上下文的重要性</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在應用</a:t>
            </a:r>
            <a:r>
              <a:rPr lang="en-US" altLang="zh-TW" sz="3200" b="0" i="0" dirty="0">
                <a:effectLst/>
                <a:latin typeface="微軟正黑體" panose="020B0604030504040204" pitchFamily="34" charset="-120"/>
                <a:ea typeface="微軟正黑體" panose="020B0604030504040204" pitchFamily="34" charset="-120"/>
              </a:rPr>
              <a:t>Transformer</a:t>
            </a:r>
            <a:r>
              <a:rPr lang="zh-TW" altLang="en-US" sz="3200" b="0" i="0" dirty="0">
                <a:effectLst/>
                <a:latin typeface="微軟正黑體" panose="020B0604030504040204" pitchFamily="34" charset="-120"/>
                <a:ea typeface="微軟正黑體" panose="020B0604030504040204" pitchFamily="34" charset="-120"/>
              </a:rPr>
              <a:t>的模型中先放入</a:t>
            </a:r>
            <a:r>
              <a:rPr lang="en-US" altLang="zh-TW" sz="3200" b="0" i="0" dirty="0">
                <a:solidFill>
                  <a:srgbClr val="FF0000"/>
                </a:solidFill>
                <a:effectLst/>
                <a:latin typeface="微軟正黑體" panose="020B0604030504040204" pitchFamily="34" charset="-120"/>
                <a:ea typeface="微軟正黑體" panose="020B0604030504040204" pitchFamily="34" charset="-120"/>
              </a:rPr>
              <a:t>Embedding</a:t>
            </a:r>
            <a:r>
              <a:rPr lang="zh-TW" altLang="en-US" sz="3200" b="0" i="0" dirty="0">
                <a:effectLst/>
                <a:latin typeface="微軟正黑體" panose="020B0604030504040204" pitchFamily="34" charset="-120"/>
                <a:ea typeface="微軟正黑體" panose="020B0604030504040204" pitchFamily="34" charset="-120"/>
              </a:rPr>
              <a:t>層</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Embedding</a:t>
            </a:r>
            <a:r>
              <a:rPr lang="zh-TW" altLang="en-US" sz="3200" dirty="0">
                <a:latin typeface="微軟正黑體" panose="020B0604030504040204" pitchFamily="34" charset="-120"/>
                <a:ea typeface="微軟正黑體" panose="020B0604030504040204" pitchFamily="34" charset="-120"/>
              </a:rPr>
              <a:t>層存放了</a:t>
            </a:r>
            <a:r>
              <a:rPr lang="zh-TW" altLang="en-US" sz="3200" dirty="0">
                <a:solidFill>
                  <a:srgbClr val="FF0000"/>
                </a:solidFill>
                <a:latin typeface="微軟正黑體" panose="020B0604030504040204" pitchFamily="34" charset="-120"/>
                <a:ea typeface="微軟正黑體" panose="020B0604030504040204" pitchFamily="34" charset="-120"/>
              </a:rPr>
              <a:t>待學習</a:t>
            </a:r>
            <a:r>
              <a:rPr lang="zh-TW" altLang="en-US" sz="3200" dirty="0">
                <a:latin typeface="微軟正黑體" panose="020B0604030504040204" pitchFamily="34" charset="-120"/>
                <a:ea typeface="微軟正黑體" panose="020B0604030504040204" pitchFamily="34" charset="-120"/>
              </a:rPr>
              <a:t>到的</a:t>
            </a:r>
            <a:r>
              <a:rPr lang="zh-TW" altLang="en-US" sz="3200" dirty="0">
                <a:solidFill>
                  <a:srgbClr val="FF0000"/>
                </a:solidFill>
                <a:latin typeface="微軟正黑體" panose="020B0604030504040204" pitchFamily="34" charset="-120"/>
                <a:ea typeface="微軟正黑體" panose="020B0604030504040204" pitchFamily="34" charset="-120"/>
              </a:rPr>
              <a:t>上下文</a:t>
            </a:r>
            <a:r>
              <a:rPr lang="zh-TW" altLang="en-US" sz="3200" dirty="0">
                <a:latin typeface="微軟正黑體" panose="020B0604030504040204" pitchFamily="34" charset="-120"/>
                <a:ea typeface="微軟正黑體" panose="020B0604030504040204" pitchFamily="34" charset="-120"/>
              </a:rPr>
              <a:t>語意</a:t>
            </a:r>
            <a:r>
              <a:rPr lang="en-US" altLang="zh-TW" sz="3200" dirty="0">
                <a:latin typeface="微軟正黑體" panose="020B0604030504040204" pitchFamily="34" charset="-120"/>
                <a:ea typeface="微軟正黑體" panose="020B0604030504040204" pitchFamily="34" charset="-120"/>
              </a:rPr>
              <a:t>(Contextual Representation)</a:t>
            </a:r>
          </a:p>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ChatGPT</a:t>
            </a:r>
            <a:r>
              <a:rPr lang="zh-TW" altLang="en-US" sz="3200" dirty="0">
                <a:latin typeface="微軟正黑體" panose="020B0604030504040204" pitchFamily="34" charset="-120"/>
                <a:ea typeface="微軟正黑體" panose="020B0604030504040204" pitchFamily="34" charset="-120"/>
              </a:rPr>
              <a:t>中的</a:t>
            </a:r>
            <a:r>
              <a:rPr lang="en-US" altLang="zh-TW" sz="3200" dirty="0">
                <a:latin typeface="微軟正黑體" panose="020B0604030504040204" pitchFamily="34" charset="-120"/>
                <a:ea typeface="微軟正黑體" panose="020B0604030504040204" pitchFamily="34" charset="-120"/>
              </a:rPr>
              <a:t>T</a:t>
            </a:r>
            <a:r>
              <a:rPr lang="zh-TW" altLang="en-US" sz="3200" dirty="0">
                <a:latin typeface="微軟正黑體" panose="020B0604030504040204" pitchFamily="34" charset="-120"/>
                <a:ea typeface="微軟正黑體" panose="020B0604030504040204" pitchFamily="34" charset="-120"/>
              </a:rPr>
              <a:t>就是</a:t>
            </a:r>
            <a:r>
              <a:rPr lang="en-US" altLang="zh-TW" sz="3200" dirty="0">
                <a:latin typeface="微軟正黑體" panose="020B0604030504040204" pitchFamily="34" charset="-120"/>
                <a:ea typeface="微軟正黑體" panose="020B0604030504040204" pitchFamily="34" charset="-120"/>
              </a:rPr>
              <a:t>Transformer</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是目前所有語言模型的基礎</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9818505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5632311"/>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是一種採用自注意力機制</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(Self-Attention)</a:t>
            </a: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的深度學習模型</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(2017</a:t>
            </a: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Google Brain</a:t>
            </a: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提出</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可以找到詞和詞之間的重要性</a:t>
            </a:r>
            <a:endPar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可以按輸入資料各部分重要性的不同而分配不同的權重</a:t>
            </a:r>
            <a:endPar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該模型主要用於自然語言處理（</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NLP</a:t>
            </a: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）與電腦視覺（</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CV</a:t>
            </a: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）領域</a:t>
            </a:r>
            <a:endPar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是一個</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encoder-decoder</a:t>
            </a: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架構，可以分開用</a:t>
            </a:r>
            <a:endPar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可完全取代</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NLP</a:t>
            </a: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中使用的</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LSTM</a:t>
            </a: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或</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GRU</a:t>
            </a:r>
          </a:p>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目前所有大型語言模型都用</a:t>
            </a:r>
            <a:endPar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是一個動態詞向量，在模型中學習</a:t>
            </a:r>
            <a:endPar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endPar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143000" y="180924"/>
            <a:ext cx="739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什麼是</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Transformer</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網路</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74</a:t>
            </a:fld>
            <a:endParaRPr kumimoji="0" lang="en-US" dirty="0"/>
          </a:p>
        </p:txBody>
      </p:sp>
    </p:spTree>
    <p:extLst>
      <p:ext uri="{BB962C8B-B14F-4D97-AF65-F5344CB8AC3E}">
        <p14:creationId xmlns:p14="http://schemas.microsoft.com/office/powerpoint/2010/main" val="344980572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752600" y="54165"/>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Transformer</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75</a:t>
            </a:fld>
            <a:endParaRPr kumimoji="0" lang="en-US" dirty="0"/>
          </a:p>
        </p:txBody>
      </p:sp>
      <p:pic>
        <p:nvPicPr>
          <p:cNvPr id="6" name="圖片 5">
            <a:extLst>
              <a:ext uri="{FF2B5EF4-FFF2-40B4-BE49-F238E27FC236}">
                <a16:creationId xmlns:a16="http://schemas.microsoft.com/office/drawing/2014/main" id="{4F68A123-F6C2-A718-A61B-9D42488CBCE0}"/>
              </a:ext>
            </a:extLst>
          </p:cNvPr>
          <p:cNvPicPr>
            <a:picLocks noChangeAspect="1"/>
          </p:cNvPicPr>
          <p:nvPr/>
        </p:nvPicPr>
        <p:blipFill>
          <a:blip r:embed="rId3"/>
          <a:stretch>
            <a:fillRect/>
          </a:stretch>
        </p:blipFill>
        <p:spPr>
          <a:xfrm>
            <a:off x="1362609" y="1260631"/>
            <a:ext cx="5995012" cy="5542418"/>
          </a:xfrm>
          <a:prstGeom prst="rect">
            <a:avLst/>
          </a:prstGeom>
        </p:spPr>
      </p:pic>
    </p:spTree>
    <p:extLst>
      <p:ext uri="{BB962C8B-B14F-4D97-AF65-F5344CB8AC3E}">
        <p14:creationId xmlns:p14="http://schemas.microsoft.com/office/powerpoint/2010/main" val="85615067"/>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752600" y="54165"/>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Transformer</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76</a:t>
            </a:fld>
            <a:endParaRPr kumimoji="0" lang="en-US" dirty="0"/>
          </a:p>
        </p:txBody>
      </p:sp>
      <p:pic>
        <p:nvPicPr>
          <p:cNvPr id="5" name="圖片 4">
            <a:extLst>
              <a:ext uri="{FF2B5EF4-FFF2-40B4-BE49-F238E27FC236}">
                <a16:creationId xmlns:a16="http://schemas.microsoft.com/office/drawing/2014/main" id="{55910AA3-F3C5-1F20-22BF-573EE1587190}"/>
              </a:ext>
            </a:extLst>
          </p:cNvPr>
          <p:cNvPicPr>
            <a:picLocks noChangeAspect="1"/>
          </p:cNvPicPr>
          <p:nvPr/>
        </p:nvPicPr>
        <p:blipFill>
          <a:blip r:embed="rId3"/>
          <a:stretch>
            <a:fillRect/>
          </a:stretch>
        </p:blipFill>
        <p:spPr>
          <a:xfrm>
            <a:off x="2505075" y="1111060"/>
            <a:ext cx="4029075" cy="5448300"/>
          </a:xfrm>
          <a:prstGeom prst="rect">
            <a:avLst/>
          </a:prstGeom>
        </p:spPr>
      </p:pic>
    </p:spTree>
    <p:extLst>
      <p:ext uri="{BB962C8B-B14F-4D97-AF65-F5344CB8AC3E}">
        <p14:creationId xmlns:p14="http://schemas.microsoft.com/office/powerpoint/2010/main" val="2885416384"/>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362200" y="2971800"/>
            <a:ext cx="4724400" cy="990600"/>
          </a:xfrm>
        </p:spPr>
        <p:txBody>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預訓練語言模型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3/14/2024</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77</a:t>
            </a:fld>
            <a:endParaRPr kumimoji="0" lang="en-US" dirty="0"/>
          </a:p>
        </p:txBody>
      </p:sp>
    </p:spTree>
    <p:extLst>
      <p:ext uri="{BB962C8B-B14F-4D97-AF65-F5344CB8AC3E}">
        <p14:creationId xmlns:p14="http://schemas.microsoft.com/office/powerpoint/2010/main" val="328084171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381000"/>
            <a:ext cx="3886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自監督學習</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66675" y="68421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72450" y="6842125"/>
            <a:ext cx="914400" cy="244475"/>
          </a:xfrm>
        </p:spPr>
        <p:txBody>
          <a:bodyPr/>
          <a:lstStyle/>
          <a:p>
            <a:pPr algn="r"/>
            <a:fld id="{F99EC173-99AE-4773-AB25-02E469A13EAE}" type="slidenum">
              <a:rPr kumimoji="0" lang="en-US" sz="1200" smtClean="0">
                <a:solidFill>
                  <a:schemeClr val="tx2"/>
                </a:solidFill>
              </a:rPr>
              <a:pPr algn="r"/>
              <a:t>78</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501965"/>
            <a:ext cx="7924800" cy="5509200"/>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語言模型是個多分類問題</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神經網路通常需要有標註的資料才能進行，稱監督式學習</a:t>
            </a:r>
            <a:r>
              <a:rPr lang="en-US" altLang="zh-TW" sz="3200" b="0" i="0" dirty="0">
                <a:effectLst/>
                <a:latin typeface="微軟正黑體" panose="020B0604030504040204" pitchFamily="34" charset="-120"/>
                <a:ea typeface="微軟正黑體" panose="020B0604030504040204" pitchFamily="34" charset="-120"/>
              </a:rPr>
              <a:t>(supervised learning)</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但是因為有</a:t>
            </a:r>
            <a:r>
              <a:rPr lang="zh-TW" altLang="en-US" sz="3200" b="0" i="0" dirty="0">
                <a:solidFill>
                  <a:srgbClr val="FF0000"/>
                </a:solidFill>
                <a:effectLst/>
                <a:latin typeface="微軟正黑體" panose="020B0604030504040204" pitchFamily="34" charset="-120"/>
                <a:ea typeface="微軟正黑體" panose="020B0604030504040204" pitchFamily="34" charset="-120"/>
              </a:rPr>
              <a:t>語料庫</a:t>
            </a:r>
            <a:r>
              <a:rPr lang="zh-TW" altLang="en-US" sz="3200" b="0" i="0" dirty="0">
                <a:effectLst/>
                <a:latin typeface="微軟正黑體" panose="020B0604030504040204" pitchFamily="34" charset="-120"/>
                <a:ea typeface="微軟正黑體" panose="020B0604030504040204" pitchFamily="34" charset="-120"/>
              </a:rPr>
              <a:t>的存在。語料庫中的所有句子已經是</a:t>
            </a:r>
            <a:r>
              <a:rPr lang="zh-TW" altLang="en-US" sz="3200" b="0" i="0" dirty="0">
                <a:solidFill>
                  <a:srgbClr val="FF0000"/>
                </a:solidFill>
                <a:effectLst/>
                <a:latin typeface="微軟正黑體" panose="020B0604030504040204" pitchFamily="34" charset="-120"/>
                <a:ea typeface="微軟正黑體" panose="020B0604030504040204" pitchFamily="34" charset="-120"/>
              </a:rPr>
              <a:t>完全遵循</a:t>
            </a:r>
            <a:r>
              <a:rPr lang="zh-TW" altLang="en-US" sz="3200" b="0" i="0" dirty="0">
                <a:effectLst/>
                <a:latin typeface="微軟正黑體" panose="020B0604030504040204" pitchFamily="34" charset="-120"/>
                <a:ea typeface="微軟正黑體" panose="020B0604030504040204" pitchFamily="34" charset="-120"/>
              </a:rPr>
              <a:t>人類文法、帶語意、並且具備世界知識的</a:t>
            </a:r>
            <a:r>
              <a:rPr lang="zh-TW" altLang="en-US" sz="3200" b="0" i="0" dirty="0">
                <a:solidFill>
                  <a:srgbClr val="FF0000"/>
                </a:solidFill>
                <a:effectLst/>
                <a:latin typeface="微軟正黑體" panose="020B0604030504040204" pitchFamily="34" charset="-120"/>
                <a:ea typeface="微軟正黑體" panose="020B0604030504040204" pitchFamily="34" charset="-120"/>
              </a:rPr>
              <a:t>排列組合</a:t>
            </a:r>
            <a:r>
              <a:rPr lang="zh-TW" altLang="en-US" sz="3200" b="0" i="0" dirty="0">
                <a:effectLst/>
                <a:latin typeface="微軟正黑體" panose="020B0604030504040204" pitchFamily="34" charset="-120"/>
                <a:ea typeface="微軟正黑體" panose="020B0604030504040204" pitchFamily="34" charset="-120"/>
              </a:rPr>
              <a:t>了</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因此只要有語料庫，等於有了標注資料</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從語料庫中正確的排列組合的神經網路學習稱</a:t>
            </a:r>
            <a:r>
              <a:rPr lang="zh-TW" altLang="en-US" sz="3200" b="0" i="0" dirty="0">
                <a:solidFill>
                  <a:srgbClr val="FF0000"/>
                </a:solidFill>
                <a:effectLst/>
                <a:latin typeface="微軟正黑體" panose="020B0604030504040204" pitchFamily="34" charset="-120"/>
                <a:ea typeface="微軟正黑體" panose="020B0604030504040204" pitchFamily="34" charset="-120"/>
              </a:rPr>
              <a:t>自監督學習</a:t>
            </a:r>
            <a:r>
              <a:rPr lang="en-US" altLang="zh-TW" sz="3200" b="0" i="0" dirty="0">
                <a:effectLst/>
                <a:latin typeface="微軟正黑體" panose="020B0604030504040204" pitchFamily="34" charset="-120"/>
                <a:ea typeface="微軟正黑體" panose="020B0604030504040204" pitchFamily="34" charset="-120"/>
              </a:rPr>
              <a:t>(Self-supervised)</a:t>
            </a:r>
          </a:p>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MLM</a:t>
            </a:r>
            <a:r>
              <a:rPr lang="zh-TW" altLang="en-US" sz="3200" b="0" i="0" dirty="0">
                <a:effectLst/>
                <a:latin typeface="微軟正黑體" panose="020B0604030504040204" pitchFamily="34" charset="-120"/>
                <a:ea typeface="微軟正黑體" panose="020B0604030504040204" pitchFamily="34" charset="-120"/>
              </a:rPr>
              <a:t>、</a:t>
            </a:r>
            <a:r>
              <a:rPr lang="en-US" altLang="zh-TW" sz="3200" b="0" i="0" dirty="0">
                <a:effectLst/>
                <a:latin typeface="微軟正黑體" panose="020B0604030504040204" pitchFamily="34" charset="-120"/>
                <a:ea typeface="微軟正黑體" panose="020B0604030504040204" pitchFamily="34" charset="-120"/>
              </a:rPr>
              <a:t>CLM</a:t>
            </a:r>
            <a:r>
              <a:rPr lang="zh-TW" altLang="en-US" sz="3200" b="0" i="0" dirty="0">
                <a:effectLst/>
                <a:latin typeface="微軟正黑體" panose="020B0604030504040204" pitchFamily="34" charset="-120"/>
                <a:ea typeface="微軟正黑體" panose="020B0604030504040204" pitchFamily="34" charset="-120"/>
              </a:rPr>
              <a:t>都是</a:t>
            </a:r>
            <a:r>
              <a:rPr lang="en-US" altLang="zh-TW" sz="3200" b="0" i="0" dirty="0">
                <a:effectLst/>
                <a:latin typeface="微軟正黑體" panose="020B0604030504040204" pitchFamily="34" charset="-120"/>
                <a:ea typeface="微軟正黑體" panose="020B0604030504040204" pitchFamily="34" charset="-120"/>
              </a:rPr>
              <a:t>Self-supervised</a:t>
            </a: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14492801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286000" y="369794"/>
            <a:ext cx="6553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從語料庫中學習</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66675" y="68421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72450" y="6842125"/>
            <a:ext cx="914400" cy="244475"/>
          </a:xfrm>
        </p:spPr>
        <p:txBody>
          <a:bodyPr/>
          <a:lstStyle/>
          <a:p>
            <a:pPr algn="r"/>
            <a:fld id="{F99EC173-99AE-4773-AB25-02E469A13EAE}" type="slidenum">
              <a:rPr kumimoji="0" lang="en-US" sz="1200" smtClean="0">
                <a:solidFill>
                  <a:schemeClr val="tx2"/>
                </a:solidFill>
              </a:rPr>
              <a:pPr algn="r"/>
              <a:t>79</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501965"/>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從語料庫中可以學習到人類有史以來所有文字排列組合的關係。</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將這些排列組合的關係儲存，也稱模型</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模型本身已具備文法、語意、世界知識</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靈感來自視覺領域的</a:t>
            </a:r>
            <a:r>
              <a:rPr lang="en-US" altLang="zh-TW" sz="3200" dirty="0">
                <a:latin typeface="微軟正黑體" panose="020B0604030504040204" pitchFamily="34" charset="-120"/>
                <a:ea typeface="微軟正黑體" panose="020B0604030504040204" pitchFamily="34" charset="-120"/>
              </a:rPr>
              <a:t>ImageNet</a:t>
            </a:r>
            <a:r>
              <a:rPr lang="zh-TW" altLang="en-US" sz="3200" dirty="0">
                <a:latin typeface="微軟正黑體" panose="020B0604030504040204" pitchFamily="34" charset="-120"/>
                <a:ea typeface="微軟正黑體" panose="020B0604030504040204" pitchFamily="34" charset="-120"/>
              </a:rPr>
              <a:t>。</a:t>
            </a:r>
            <a:r>
              <a:rPr lang="en-US" altLang="zh-TW" sz="3200" dirty="0">
                <a:latin typeface="微軟正黑體" panose="020B0604030504040204" pitchFamily="34" charset="-120"/>
                <a:ea typeface="微軟正黑體" panose="020B0604030504040204" pitchFamily="34" charset="-120"/>
              </a:rPr>
              <a:t>ImageNet</a:t>
            </a:r>
            <a:r>
              <a:rPr lang="zh-TW" altLang="en-US" sz="3200" dirty="0">
                <a:latin typeface="微軟正黑體" panose="020B0604030504040204" pitchFamily="34" charset="-120"/>
                <a:ea typeface="微軟正黑體" panose="020B0604030504040204" pitchFamily="34" charset="-120"/>
              </a:rPr>
              <a:t>利用神經網路將圖片中所有基本特徵先學下來儲存</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再利用此特徵來進行世界萬物的處理</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語言模型就是文字界的</a:t>
            </a:r>
            <a:r>
              <a:rPr lang="en-US" altLang="zh-TW" sz="3200" dirty="0">
                <a:latin typeface="微軟正黑體" panose="020B0604030504040204" pitchFamily="34" charset="-120"/>
                <a:ea typeface="微軟正黑體" panose="020B0604030504040204" pitchFamily="34" charset="-120"/>
              </a:rPr>
              <a:t>ImageNet</a:t>
            </a: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68707069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209800" y="2971800"/>
            <a:ext cx="5029200" cy="990600"/>
          </a:xfrm>
        </p:spPr>
        <p:txBody>
          <a:bodyPr/>
          <a:lstStyle/>
          <a:p>
            <a:pPr algn="just"/>
            <a:r>
              <a:rPr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NLP</a:t>
            </a:r>
            <a:r>
              <a:rPr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的基本單位</a:t>
            </a:r>
            <a:endParaRPr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744468331"/>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76400" y="369794"/>
            <a:ext cx="6553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預訓練語言模型的範式</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66675" y="68421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72450" y="6842125"/>
            <a:ext cx="914400" cy="244475"/>
          </a:xfrm>
        </p:spPr>
        <p:txBody>
          <a:bodyPr/>
          <a:lstStyle/>
          <a:p>
            <a:pPr algn="r"/>
            <a:fld id="{F99EC173-99AE-4773-AB25-02E469A13EAE}" type="slidenum">
              <a:rPr kumimoji="0" lang="en-US" sz="1200" smtClean="0">
                <a:solidFill>
                  <a:schemeClr val="tx2"/>
                </a:solidFill>
              </a:rPr>
              <a:pPr algn="r"/>
              <a:t>80</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501965"/>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首先設計一個神經網路，並且透過語料庫，將所有語言的知識</a:t>
            </a:r>
            <a:r>
              <a:rPr lang="zh-TW" altLang="en-US" sz="3200" b="0" i="0" dirty="0">
                <a:solidFill>
                  <a:srgbClr val="FF0000"/>
                </a:solidFill>
                <a:effectLst/>
                <a:latin typeface="微軟正黑體" panose="020B0604030504040204" pitchFamily="34" charset="-120"/>
                <a:ea typeface="微軟正黑體" panose="020B0604030504040204" pitchFamily="34" charset="-120"/>
              </a:rPr>
              <a:t>學好</a:t>
            </a:r>
            <a:r>
              <a:rPr lang="zh-TW" altLang="en-US" sz="3200" b="0" i="0" dirty="0">
                <a:effectLst/>
                <a:latin typeface="微軟正黑體" panose="020B0604030504040204" pitchFamily="34" charset="-120"/>
                <a:ea typeface="微軟正黑體" panose="020B0604030504040204" pitchFamily="34" charset="-120"/>
              </a:rPr>
              <a:t>並</a:t>
            </a:r>
            <a:r>
              <a:rPr lang="zh-TW" altLang="en-US" sz="3200" b="0" i="0" dirty="0">
                <a:solidFill>
                  <a:srgbClr val="FF0000"/>
                </a:solidFill>
                <a:effectLst/>
                <a:latin typeface="微軟正黑體" panose="020B0604030504040204" pitchFamily="34" charset="-120"/>
                <a:ea typeface="微軟正黑體" panose="020B0604030504040204" pitchFamily="34" charset="-120"/>
              </a:rPr>
              <a:t>儲存</a:t>
            </a:r>
            <a:endParaRPr lang="en-US" altLang="zh-TW" sz="3200" b="0" i="0" dirty="0">
              <a:solidFill>
                <a:srgbClr val="FF0000"/>
              </a:solidFill>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如果有新的任務，將新任務所自帶的資料當作訓練集，</a:t>
            </a:r>
            <a:r>
              <a:rPr lang="zh-TW" altLang="en-US" sz="3200" b="0" i="0" dirty="0">
                <a:solidFill>
                  <a:srgbClr val="FF0000"/>
                </a:solidFill>
                <a:effectLst/>
                <a:latin typeface="微軟正黑體" panose="020B0604030504040204" pitchFamily="34" charset="-120"/>
                <a:ea typeface="微軟正黑體" panose="020B0604030504040204" pitchFamily="34" charset="-120"/>
              </a:rPr>
              <a:t>微調</a:t>
            </a:r>
            <a:r>
              <a:rPr lang="zh-TW" altLang="en-US" sz="3200" b="0" i="0" dirty="0">
                <a:effectLst/>
                <a:latin typeface="微軟正黑體" panose="020B0604030504040204" pitchFamily="34" charset="-120"/>
                <a:ea typeface="微軟正黑體" panose="020B0604030504040204" pitchFamily="34" charset="-120"/>
              </a:rPr>
              <a:t>儲存好模型的參數</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微調好參數的語言模型就可以解決新的任務</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不需要重新設計演算法或訓練模型，只需要微調</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稱</a:t>
            </a:r>
            <a:r>
              <a:rPr lang="en-US" altLang="zh-TW" sz="3200" b="0" i="0" dirty="0">
                <a:effectLst/>
                <a:latin typeface="微軟正黑體" panose="020B0604030504040204" pitchFamily="34" charset="-120"/>
                <a:ea typeface="微軟正黑體" panose="020B0604030504040204" pitchFamily="34" charset="-120"/>
              </a:rPr>
              <a:t>Pre-trained Language Model(PLM)</a:t>
            </a:r>
          </a:p>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ChatGPT</a:t>
            </a:r>
            <a:r>
              <a:rPr lang="zh-TW" altLang="en-US" sz="3200" dirty="0">
                <a:latin typeface="微軟正黑體" panose="020B0604030504040204" pitchFamily="34" charset="-120"/>
                <a:ea typeface="微軟正黑體" panose="020B0604030504040204" pitchFamily="34" charset="-120"/>
              </a:rPr>
              <a:t>中的</a:t>
            </a:r>
            <a:r>
              <a:rPr lang="en-US" altLang="zh-TW" sz="3200" dirty="0">
                <a:latin typeface="微軟正黑體" panose="020B0604030504040204" pitchFamily="34" charset="-120"/>
                <a:ea typeface="微軟正黑體" panose="020B0604030504040204" pitchFamily="34" charset="-120"/>
              </a:rPr>
              <a:t>P</a:t>
            </a:r>
            <a:r>
              <a:rPr lang="zh-TW" altLang="en-US" sz="3200" dirty="0">
                <a:latin typeface="微軟正黑體" panose="020B0604030504040204" pitchFamily="34" charset="-120"/>
                <a:ea typeface="微軟正黑體" panose="020B0604030504040204" pitchFamily="34" charset="-120"/>
              </a:rPr>
              <a:t>就是</a:t>
            </a:r>
            <a:r>
              <a:rPr lang="en-US" altLang="zh-TW" sz="3200" dirty="0">
                <a:latin typeface="微軟正黑體" panose="020B0604030504040204" pitchFamily="34" charset="-120"/>
                <a:ea typeface="微軟正黑體" panose="020B0604030504040204" pitchFamily="34" charset="-120"/>
              </a:rPr>
              <a:t>Pre-trained</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60864091"/>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152400"/>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PLM</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的訓練方法</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81</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838200" y="1050445"/>
            <a:ext cx="7924800" cy="2062103"/>
          </a:xfrm>
          <a:prstGeom prst="rect">
            <a:avLst/>
          </a:prstGeom>
          <a:noFill/>
        </p:spPr>
        <p:txBody>
          <a:bodyPr wrap="square" rtlCol="0">
            <a:spAutoFit/>
          </a:bodyPr>
          <a:lstStyle/>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Masked Language Model(MLM)</a:t>
            </a:r>
          </a:p>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Causal Language Model(CLM)</a:t>
            </a:r>
          </a:p>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Sequence to Sequence(Seq2Seq)</a:t>
            </a: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6D25CC70-CAAB-BFA4-C1CE-9BC8DFF273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3276600"/>
            <a:ext cx="5867400" cy="3300762"/>
          </a:xfrm>
          <a:prstGeom prst="rect">
            <a:avLst/>
          </a:prstGeom>
        </p:spPr>
      </p:pic>
    </p:spTree>
    <p:extLst>
      <p:ext uri="{BB962C8B-B14F-4D97-AF65-F5344CB8AC3E}">
        <p14:creationId xmlns:p14="http://schemas.microsoft.com/office/powerpoint/2010/main" val="1914532724"/>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752600" y="369794"/>
            <a:ext cx="6553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預訓練語言模型的訓練</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66675" y="68421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72450" y="6842125"/>
            <a:ext cx="914400" cy="244475"/>
          </a:xfrm>
        </p:spPr>
        <p:txBody>
          <a:bodyPr/>
          <a:lstStyle/>
          <a:p>
            <a:pPr algn="r"/>
            <a:fld id="{F99EC173-99AE-4773-AB25-02E469A13EAE}" type="slidenum">
              <a:rPr kumimoji="0" lang="en-US" sz="1200" smtClean="0">
                <a:solidFill>
                  <a:schemeClr val="tx2"/>
                </a:solidFill>
              </a:rPr>
              <a:pPr algn="r"/>
              <a:t>82</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609600" y="1524000"/>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hlinkClick r:id="rId3"/>
              </a:rPr>
              <a:t>https://pse.is/5p39e8</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分成</a:t>
            </a:r>
            <a:r>
              <a:rPr lang="en-US" altLang="zh-TW" sz="3200" b="0" i="0" dirty="0">
                <a:effectLst/>
                <a:latin typeface="微軟正黑體" panose="020B0604030504040204" pitchFamily="34" charset="-120"/>
                <a:ea typeface="微軟正黑體" panose="020B0604030504040204" pitchFamily="34" charset="-120"/>
              </a:rPr>
              <a:t>MLM</a:t>
            </a:r>
            <a:r>
              <a:rPr lang="zh-TW" altLang="en-US" sz="3200" b="0" i="0" dirty="0">
                <a:effectLst/>
                <a:latin typeface="微軟正黑體" panose="020B0604030504040204" pitchFamily="34" charset="-120"/>
                <a:ea typeface="微軟正黑體" panose="020B0604030504040204" pitchFamily="34" charset="-120"/>
              </a:rPr>
              <a:t>、</a:t>
            </a:r>
            <a:r>
              <a:rPr lang="en-US" altLang="zh-TW" sz="3200" b="0" i="0" dirty="0">
                <a:effectLst/>
                <a:latin typeface="微軟正黑體" panose="020B0604030504040204" pitchFamily="34" charset="-120"/>
                <a:ea typeface="微軟正黑體" panose="020B0604030504040204" pitchFamily="34" charset="-120"/>
              </a:rPr>
              <a:t>CLM</a:t>
            </a:r>
            <a:r>
              <a:rPr lang="zh-TW" altLang="en-US" sz="3200" b="0" i="0" dirty="0">
                <a:effectLst/>
                <a:latin typeface="微軟正黑體" panose="020B0604030504040204" pitchFamily="34" charset="-120"/>
                <a:ea typeface="微軟正黑體" panose="020B0604030504040204" pitchFamily="34" charset="-120"/>
              </a:rPr>
              <a:t>、</a:t>
            </a:r>
            <a:r>
              <a:rPr lang="en-US" altLang="zh-TW" sz="3200" b="0" i="0" dirty="0">
                <a:effectLst/>
                <a:latin typeface="微軟正黑體" panose="020B0604030504040204" pitchFamily="34" charset="-120"/>
                <a:ea typeface="微軟正黑體" panose="020B0604030504040204" pitchFamily="34" charset="-120"/>
              </a:rPr>
              <a:t>SEQ2SEQ</a:t>
            </a:r>
            <a:r>
              <a:rPr lang="zh-TW" altLang="en-US" sz="3200" b="0" i="0" dirty="0">
                <a:effectLst/>
                <a:latin typeface="微軟正黑體" panose="020B0604030504040204" pitchFamily="34" charset="-120"/>
                <a:ea typeface="微軟正黑體" panose="020B0604030504040204" pitchFamily="34" charset="-120"/>
              </a:rPr>
              <a:t>三種</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MLM</a:t>
            </a:r>
            <a:r>
              <a:rPr lang="zh-TW" altLang="en-US" sz="3200" dirty="0">
                <a:latin typeface="微軟正黑體" panose="020B0604030504040204" pitchFamily="34" charset="-120"/>
                <a:ea typeface="微軟正黑體" panose="020B0604030504040204" pitchFamily="34" charset="-120"/>
              </a:rPr>
              <a:t>通常使用</a:t>
            </a:r>
            <a:r>
              <a:rPr lang="en-US" altLang="zh-TW" sz="3200" dirty="0">
                <a:latin typeface="微軟正黑體" panose="020B0604030504040204" pitchFamily="34" charset="-120"/>
                <a:ea typeface="微軟正黑體" panose="020B0604030504040204" pitchFamily="34" charset="-120"/>
              </a:rPr>
              <a:t>Encoder</a:t>
            </a:r>
            <a:r>
              <a:rPr lang="zh-TW" altLang="en-US" sz="3200" dirty="0">
                <a:latin typeface="微軟正黑體" panose="020B0604030504040204" pitchFamily="34" charset="-120"/>
                <a:ea typeface="微軟正黑體" panose="020B0604030504040204" pitchFamily="34" charset="-120"/>
              </a:rPr>
              <a:t>，為</a:t>
            </a:r>
            <a:r>
              <a:rPr lang="en-US" altLang="zh-TW" sz="3200" dirty="0">
                <a:latin typeface="微軟正黑體" panose="020B0604030504040204" pitchFamily="34" charset="-120"/>
                <a:ea typeface="微軟正黑體" panose="020B0604030504040204" pitchFamily="34" charset="-120"/>
              </a:rPr>
              <a:t>bidirectional</a:t>
            </a:r>
            <a:r>
              <a:rPr lang="zh-TW" altLang="en-US" sz="3200" dirty="0">
                <a:latin typeface="微軟正黑體" panose="020B0604030504040204" pitchFamily="34" charset="-120"/>
                <a:ea typeface="微軟正黑體" panose="020B0604030504040204" pitchFamily="34" charset="-120"/>
              </a:rPr>
              <a:t>，最有名的是</a:t>
            </a:r>
            <a:r>
              <a:rPr lang="en-US" altLang="zh-TW" sz="3200" dirty="0">
                <a:latin typeface="微軟正黑體" panose="020B0604030504040204" pitchFamily="34" charset="-120"/>
                <a:ea typeface="微軟正黑體" panose="020B0604030504040204" pitchFamily="34" charset="-120"/>
              </a:rPr>
              <a:t>BERT</a:t>
            </a:r>
          </a:p>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CLM</a:t>
            </a:r>
            <a:r>
              <a:rPr lang="zh-TW" altLang="en-US" sz="3200" b="0" i="0" dirty="0">
                <a:effectLst/>
                <a:latin typeface="微軟正黑體" panose="020B0604030504040204" pitchFamily="34" charset="-120"/>
                <a:ea typeface="微軟正黑體" panose="020B0604030504040204" pitchFamily="34" charset="-120"/>
              </a:rPr>
              <a:t>通常稱</a:t>
            </a:r>
            <a:r>
              <a:rPr lang="en-US" altLang="zh-TW" sz="3200" b="0" i="0" dirty="0">
                <a:effectLst/>
                <a:latin typeface="微軟正黑體" panose="020B0604030504040204" pitchFamily="34" charset="-120"/>
                <a:ea typeface="微軟正黑體" panose="020B0604030504040204" pitchFamily="34" charset="-120"/>
              </a:rPr>
              <a:t>Decoder-only</a:t>
            </a:r>
            <a:r>
              <a:rPr lang="zh-TW" altLang="en-US" sz="3200" b="0" i="0" dirty="0">
                <a:effectLst/>
                <a:latin typeface="微軟正黑體" panose="020B0604030504040204" pitchFamily="34" charset="-120"/>
                <a:ea typeface="微軟正黑體" panose="020B0604030504040204" pitchFamily="34" charset="-120"/>
              </a:rPr>
              <a:t>，或是</a:t>
            </a:r>
            <a:r>
              <a:rPr lang="en-US" altLang="zh-TW" sz="3200" b="0" i="0" dirty="0">
                <a:effectLst/>
                <a:latin typeface="微軟正黑體" panose="020B0604030504040204" pitchFamily="34" charset="-120"/>
                <a:ea typeface="微軟正黑體" panose="020B0604030504040204" pitchFamily="34" charset="-120"/>
              </a:rPr>
              <a:t>Causal</a:t>
            </a:r>
            <a:r>
              <a:rPr lang="zh-TW" altLang="en-US" sz="3200" b="0" i="0" dirty="0">
                <a:effectLst/>
                <a:latin typeface="微軟正黑體" panose="020B0604030504040204" pitchFamily="34" charset="-120"/>
                <a:ea typeface="微軟正黑體" panose="020B0604030504040204" pitchFamily="34" charset="-120"/>
              </a:rPr>
              <a:t>，或是</a:t>
            </a:r>
            <a:r>
              <a:rPr lang="en-US" altLang="zh-TW" sz="3200" dirty="0">
                <a:latin typeface="微軟正黑體" panose="020B0604030504040204" pitchFamily="34" charset="-120"/>
                <a:ea typeface="微軟正黑體" panose="020B0604030504040204" pitchFamily="34" charset="-120"/>
              </a:rPr>
              <a:t>left to right</a:t>
            </a:r>
            <a:r>
              <a:rPr lang="zh-TW" altLang="en-US" sz="3200" dirty="0">
                <a:latin typeface="微軟正黑體" panose="020B0604030504040204" pitchFamily="34" charset="-120"/>
                <a:ea typeface="微軟正黑體" panose="020B0604030504040204" pitchFamily="34" charset="-120"/>
              </a:rPr>
              <a:t>，</a:t>
            </a:r>
            <a:r>
              <a:rPr lang="en-US" altLang="zh-TW" sz="3200" dirty="0">
                <a:latin typeface="微軟正黑體" panose="020B0604030504040204" pitchFamily="34" charset="-120"/>
                <a:ea typeface="微軟正黑體" panose="020B0604030504040204" pitchFamily="34" charset="-120"/>
              </a:rPr>
              <a:t>auto-regressive</a:t>
            </a:r>
          </a:p>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Seq2seq</a:t>
            </a:r>
            <a:r>
              <a:rPr lang="zh-TW" altLang="en-US" sz="3200" b="0" i="0" dirty="0">
                <a:effectLst/>
                <a:latin typeface="微軟正黑體" panose="020B0604030504040204" pitchFamily="34" charset="-120"/>
                <a:ea typeface="微軟正黑體" panose="020B0604030504040204" pitchFamily="34" charset="-120"/>
              </a:rPr>
              <a:t>是</a:t>
            </a:r>
            <a:r>
              <a:rPr lang="en-US" altLang="zh-TW" sz="3200" b="0" i="0" dirty="0">
                <a:effectLst/>
                <a:latin typeface="微軟正黑體" panose="020B0604030504040204" pitchFamily="34" charset="-120"/>
                <a:ea typeface="微軟正黑體" panose="020B0604030504040204" pitchFamily="34" charset="-120"/>
              </a:rPr>
              <a:t>encoder-decoder model</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也有</a:t>
            </a:r>
            <a:r>
              <a:rPr lang="en-US" altLang="zh-TW" sz="3200" b="0" i="0" dirty="0">
                <a:effectLst/>
                <a:latin typeface="微軟正黑體" panose="020B0604030504040204" pitchFamily="34" charset="-120"/>
                <a:ea typeface="微軟正黑體" panose="020B0604030504040204" pitchFamily="34" charset="-120"/>
              </a:rPr>
              <a:t>seq2seq</a:t>
            </a:r>
            <a:r>
              <a:rPr lang="zh-TW" altLang="en-US" sz="3200" b="0" i="0" dirty="0">
                <a:effectLst/>
                <a:latin typeface="微軟正黑體" panose="020B0604030504040204" pitchFamily="34" charset="-120"/>
                <a:ea typeface="微軟正黑體" panose="020B0604030504040204" pitchFamily="34" charset="-120"/>
              </a:rPr>
              <a:t>是使用</a:t>
            </a:r>
            <a:r>
              <a:rPr lang="en-US" altLang="zh-TW" sz="3200" b="0" i="0" dirty="0">
                <a:effectLst/>
                <a:latin typeface="微軟正黑體" panose="020B0604030504040204" pitchFamily="34" charset="-120"/>
                <a:ea typeface="微軟正黑體" panose="020B0604030504040204" pitchFamily="34" charset="-120"/>
              </a:rPr>
              <a:t>self-supervised learning</a:t>
            </a:r>
            <a:r>
              <a:rPr lang="zh-TW" altLang="en-US" sz="3200" b="0" i="0" dirty="0">
                <a:effectLst/>
                <a:latin typeface="微軟正黑體" panose="020B0604030504040204" pitchFamily="34" charset="-120"/>
                <a:ea typeface="微軟正黑體" panose="020B0604030504040204" pitchFamily="34" charset="-120"/>
              </a:rPr>
              <a:t>的：</a:t>
            </a:r>
            <a:r>
              <a:rPr lang="en-US" altLang="zh-TW" sz="3200" b="0" i="0" dirty="0">
                <a:effectLst/>
                <a:latin typeface="微軟正黑體" panose="020B0604030504040204" pitchFamily="34" charset="-120"/>
                <a:ea typeface="微軟正黑體" panose="020B0604030504040204" pitchFamily="34" charset="-120"/>
              </a:rPr>
              <a:t>https://arxiv.org/pdf/2101.00416.pdf</a:t>
            </a:r>
          </a:p>
        </p:txBody>
      </p:sp>
    </p:spTree>
    <p:extLst>
      <p:ext uri="{BB962C8B-B14F-4D97-AF65-F5344CB8AC3E}">
        <p14:creationId xmlns:p14="http://schemas.microsoft.com/office/powerpoint/2010/main" val="2968171304"/>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286000" y="369794"/>
            <a:ext cx="6553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預訓練語言模型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66675" y="68421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72450" y="6842125"/>
            <a:ext cx="914400" cy="244475"/>
          </a:xfrm>
        </p:spPr>
        <p:txBody>
          <a:bodyPr/>
          <a:lstStyle/>
          <a:p>
            <a:pPr algn="r"/>
            <a:fld id="{F99EC173-99AE-4773-AB25-02E469A13EAE}" type="slidenum">
              <a:rPr kumimoji="0" lang="en-US" sz="1200" smtClean="0">
                <a:solidFill>
                  <a:schemeClr val="tx2"/>
                </a:solidFill>
              </a:rPr>
              <a:pPr algn="r"/>
              <a:t>83</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501965"/>
            <a:ext cx="7924800" cy="255454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雙向</a:t>
            </a:r>
            <a:r>
              <a:rPr lang="en-US" altLang="zh-TW" sz="3200" b="0" i="0" dirty="0">
                <a:effectLst/>
                <a:latin typeface="微軟正黑體" panose="020B0604030504040204" pitchFamily="34" charset="-120"/>
                <a:ea typeface="微軟正黑體" panose="020B0604030504040204" pitchFamily="34" charset="-120"/>
              </a:rPr>
              <a:t>LSTM</a:t>
            </a:r>
            <a:r>
              <a:rPr lang="zh-TW" altLang="en-US" sz="3200" b="0" i="0" dirty="0">
                <a:effectLst/>
                <a:latin typeface="微軟正黑體" panose="020B0604030504040204" pitchFamily="34" charset="-120"/>
                <a:ea typeface="微軟正黑體" panose="020B0604030504040204" pitchFamily="34" charset="-120"/>
              </a:rPr>
              <a:t>的</a:t>
            </a:r>
            <a:r>
              <a:rPr lang="en-US" altLang="zh-TW" sz="3200" b="0" i="0" dirty="0">
                <a:effectLst/>
                <a:latin typeface="微軟正黑體" panose="020B0604030504040204" pitchFamily="34" charset="-120"/>
                <a:ea typeface="微軟正黑體" panose="020B0604030504040204" pitchFamily="34" charset="-120"/>
              </a:rPr>
              <a:t>ELMO</a:t>
            </a:r>
          </a:p>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Regressive</a:t>
            </a:r>
            <a:r>
              <a:rPr lang="zh-TW" altLang="en-US" sz="3200" b="0" i="0" dirty="0">
                <a:effectLst/>
                <a:latin typeface="微軟正黑體" panose="020B0604030504040204" pitchFamily="34" charset="-120"/>
                <a:ea typeface="微軟正黑體" panose="020B0604030504040204" pitchFamily="34" charset="-120"/>
              </a:rPr>
              <a:t>生成語言模型的</a:t>
            </a:r>
            <a:r>
              <a:rPr lang="en-US" altLang="zh-TW" sz="3200" b="0" i="0" dirty="0">
                <a:effectLst/>
                <a:latin typeface="微軟正黑體" panose="020B0604030504040204" pitchFamily="34" charset="-120"/>
                <a:ea typeface="微軟正黑體" panose="020B0604030504040204" pitchFamily="34" charset="-120"/>
              </a:rPr>
              <a:t>GPT1/2/3/4</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雙向</a:t>
            </a:r>
            <a:r>
              <a:rPr lang="en-US" altLang="zh-TW" sz="3200" b="0" i="0" dirty="0">
                <a:effectLst/>
                <a:latin typeface="微軟正黑體" panose="020B0604030504040204" pitchFamily="34" charset="-120"/>
                <a:ea typeface="微軟正黑體" panose="020B0604030504040204" pitchFamily="34" charset="-120"/>
              </a:rPr>
              <a:t>Encoder</a:t>
            </a:r>
            <a:r>
              <a:rPr lang="zh-TW" altLang="en-US" sz="3200" b="0" i="0" dirty="0">
                <a:effectLst/>
                <a:latin typeface="微軟正黑體" panose="020B0604030504040204" pitchFamily="34" charset="-120"/>
                <a:ea typeface="微軟正黑體" panose="020B0604030504040204" pitchFamily="34" charset="-120"/>
              </a:rPr>
              <a:t>的</a:t>
            </a:r>
            <a:r>
              <a:rPr lang="en-US" altLang="zh-TW" sz="3200" b="0" i="0" dirty="0">
                <a:effectLst/>
                <a:latin typeface="微軟正黑體" panose="020B0604030504040204" pitchFamily="34" charset="-120"/>
                <a:ea typeface="微軟正黑體" panose="020B0604030504040204" pitchFamily="34" charset="-120"/>
              </a:rPr>
              <a:t>BERT</a:t>
            </a:r>
          </a:p>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Seq2seq</a:t>
            </a:r>
            <a:r>
              <a:rPr lang="zh-TW" altLang="en-US" sz="3200" b="0" i="0" dirty="0">
                <a:effectLst/>
                <a:latin typeface="微軟正黑體" panose="020B0604030504040204" pitchFamily="34" charset="-120"/>
                <a:ea typeface="微軟正黑體" panose="020B0604030504040204" pitchFamily="34" charset="-120"/>
              </a:rPr>
              <a:t>的</a:t>
            </a:r>
            <a:r>
              <a:rPr lang="en-US" altLang="zh-TW" sz="3200" b="0" i="0" dirty="0">
                <a:effectLst/>
                <a:latin typeface="微軟正黑體" panose="020B0604030504040204" pitchFamily="34" charset="-120"/>
                <a:ea typeface="微軟正黑體" panose="020B0604030504040204" pitchFamily="34" charset="-120"/>
              </a:rPr>
              <a:t>BART</a:t>
            </a:r>
            <a:r>
              <a:rPr lang="zh-TW" altLang="en-US" sz="3200" b="0" i="0" dirty="0">
                <a:effectLst/>
                <a:latin typeface="微軟正黑體" panose="020B0604030504040204" pitchFamily="34" charset="-120"/>
                <a:ea typeface="微軟正黑體" panose="020B0604030504040204" pitchFamily="34" charset="-120"/>
              </a:rPr>
              <a:t>，</a:t>
            </a:r>
            <a:r>
              <a:rPr lang="en-US" altLang="zh-TW" sz="3200" b="0" i="0" dirty="0">
                <a:effectLst/>
                <a:latin typeface="微軟正黑體" panose="020B0604030504040204" pitchFamily="34" charset="-120"/>
                <a:ea typeface="微軟正黑體" panose="020B0604030504040204" pitchFamily="34" charset="-120"/>
              </a:rPr>
              <a:t>T5</a:t>
            </a: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44271589"/>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057400" y="3048000"/>
            <a:ext cx="5715000" cy="990600"/>
          </a:xfrm>
        </p:spPr>
        <p:txBody>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預訓練模型</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微調</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3/14/2024</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84</a:t>
            </a:fld>
            <a:endParaRPr kumimoji="0" lang="en-US" dirty="0"/>
          </a:p>
        </p:txBody>
      </p:sp>
    </p:spTree>
    <p:extLst>
      <p:ext uri="{BB962C8B-B14F-4D97-AF65-F5344CB8AC3E}">
        <p14:creationId xmlns:p14="http://schemas.microsoft.com/office/powerpoint/2010/main" val="332819267"/>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9E12CB93-4738-66EA-77F7-75E4F88BADC0}"/>
              </a:ext>
            </a:extLst>
          </p:cNvPr>
          <p:cNvPicPr>
            <a:picLocks noChangeAspect="1"/>
          </p:cNvPicPr>
          <p:nvPr/>
        </p:nvPicPr>
        <p:blipFill>
          <a:blip r:embed="rId2"/>
          <a:stretch>
            <a:fillRect/>
          </a:stretch>
        </p:blipFill>
        <p:spPr>
          <a:xfrm>
            <a:off x="228600" y="2133600"/>
            <a:ext cx="8686800" cy="2827495"/>
          </a:xfrm>
          <a:prstGeom prst="rect">
            <a:avLst/>
          </a:prstGeom>
        </p:spPr>
      </p:pic>
      <p:sp>
        <p:nvSpPr>
          <p:cNvPr id="8" name="文字版面配置區 2">
            <a:extLst>
              <a:ext uri="{FF2B5EF4-FFF2-40B4-BE49-F238E27FC236}">
                <a16:creationId xmlns:a16="http://schemas.microsoft.com/office/drawing/2014/main" id="{338D04A1-994B-C3C1-935E-F9DE36EE4C37}"/>
              </a:ext>
            </a:extLst>
          </p:cNvPr>
          <p:cNvSpPr txBox="1">
            <a:spLocks/>
          </p:cNvSpPr>
          <p:nvPr/>
        </p:nvSpPr>
        <p:spPr>
          <a:xfrm>
            <a:off x="3048000" y="304800"/>
            <a:ext cx="3733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表現非常好</a:t>
            </a:r>
          </a:p>
        </p:txBody>
      </p:sp>
    </p:spTree>
    <p:extLst>
      <p:ext uri="{BB962C8B-B14F-4D97-AF65-F5344CB8AC3E}">
        <p14:creationId xmlns:p14="http://schemas.microsoft.com/office/powerpoint/2010/main" val="2372295271"/>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版面配置區 2">
            <a:extLst>
              <a:ext uri="{FF2B5EF4-FFF2-40B4-BE49-F238E27FC236}">
                <a16:creationId xmlns:a16="http://schemas.microsoft.com/office/drawing/2014/main" id="{338D04A1-994B-C3C1-935E-F9DE36EE4C37}"/>
              </a:ext>
            </a:extLst>
          </p:cNvPr>
          <p:cNvSpPr txBox="1">
            <a:spLocks/>
          </p:cNvSpPr>
          <p:nvPr/>
        </p:nvSpPr>
        <p:spPr>
          <a:xfrm>
            <a:off x="1752600" y="381000"/>
            <a:ext cx="59436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但需要</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labeled</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資料</a:t>
            </a:r>
          </a:p>
        </p:txBody>
      </p:sp>
      <p:sp>
        <p:nvSpPr>
          <p:cNvPr id="2" name="文字方塊 1">
            <a:extLst>
              <a:ext uri="{FF2B5EF4-FFF2-40B4-BE49-F238E27FC236}">
                <a16:creationId xmlns:a16="http://schemas.microsoft.com/office/drawing/2014/main" id="{6C8211DF-CF8C-DE27-85EA-6AE0143683DA}"/>
              </a:ext>
            </a:extLst>
          </p:cNvPr>
          <p:cNvSpPr txBox="1"/>
          <p:nvPr/>
        </p:nvSpPr>
        <p:spPr>
          <a:xfrm>
            <a:off x="678346" y="1371600"/>
            <a:ext cx="7924800" cy="1569660"/>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為了不要讓模型</a:t>
            </a:r>
            <a:r>
              <a:rPr lang="en-US" altLang="zh-TW" sz="3200" b="0" i="0" dirty="0">
                <a:effectLst/>
                <a:latin typeface="微軟正黑體" panose="020B0604030504040204" pitchFamily="34" charset="-120"/>
                <a:ea typeface="微軟正黑體" panose="020B0604030504040204" pitchFamily="34" charset="-120"/>
              </a:rPr>
              <a:t>overfit</a:t>
            </a:r>
            <a:r>
              <a:rPr lang="zh-TW" altLang="en-US" sz="3200" b="0" i="0" dirty="0">
                <a:effectLst/>
                <a:latin typeface="微軟正黑體" panose="020B0604030504040204" pitchFamily="34" charset="-120"/>
                <a:ea typeface="微軟正黑體" panose="020B0604030504040204" pitchFamily="34" charset="-120"/>
              </a:rPr>
              <a:t>，希望有非常多</a:t>
            </a:r>
            <a:r>
              <a:rPr lang="en-US" altLang="zh-TW" sz="3200" b="0" i="0" dirty="0">
                <a:effectLst/>
                <a:latin typeface="微軟正黑體" panose="020B0604030504040204" pitchFamily="34" charset="-120"/>
                <a:ea typeface="微軟正黑體" panose="020B0604030504040204" pitchFamily="34" charset="-120"/>
              </a:rPr>
              <a:t>finetune</a:t>
            </a:r>
            <a:r>
              <a:rPr lang="zh-TW" altLang="en-US" sz="3200" b="0" i="0" dirty="0">
                <a:effectLst/>
                <a:latin typeface="微軟正黑體" panose="020B0604030504040204" pitchFamily="34" charset="-120"/>
                <a:ea typeface="微軟正黑體" panose="020B0604030504040204" pitchFamily="34" charset="-120"/>
              </a:rPr>
              <a:t>用資料</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但資料收集不容易，有時根本沒有資料</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C27121AA-0EB2-B0E1-F2BC-C3E70717C775}"/>
              </a:ext>
            </a:extLst>
          </p:cNvPr>
          <p:cNvPicPr>
            <a:picLocks noChangeAspect="1"/>
          </p:cNvPicPr>
          <p:nvPr/>
        </p:nvPicPr>
        <p:blipFill>
          <a:blip r:embed="rId2"/>
          <a:stretch>
            <a:fillRect/>
          </a:stretch>
        </p:blipFill>
        <p:spPr>
          <a:xfrm>
            <a:off x="1028700" y="3505200"/>
            <a:ext cx="7391400" cy="2233333"/>
          </a:xfrm>
          <a:prstGeom prst="rect">
            <a:avLst/>
          </a:prstGeom>
        </p:spPr>
      </p:pic>
    </p:spTree>
    <p:extLst>
      <p:ext uri="{BB962C8B-B14F-4D97-AF65-F5344CB8AC3E}">
        <p14:creationId xmlns:p14="http://schemas.microsoft.com/office/powerpoint/2010/main" val="1176780277"/>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25BAF321-E7A3-331E-562A-2BCC7BC89425}"/>
              </a:ext>
            </a:extLst>
          </p:cNvPr>
          <p:cNvPicPr>
            <a:picLocks noChangeAspect="1"/>
          </p:cNvPicPr>
          <p:nvPr/>
        </p:nvPicPr>
        <p:blipFill>
          <a:blip r:embed="rId2"/>
          <a:stretch>
            <a:fillRect/>
          </a:stretch>
        </p:blipFill>
        <p:spPr>
          <a:xfrm>
            <a:off x="0" y="905760"/>
            <a:ext cx="9144000" cy="5046479"/>
          </a:xfrm>
          <a:prstGeom prst="rect">
            <a:avLst/>
          </a:prstGeom>
        </p:spPr>
      </p:pic>
    </p:spTree>
    <p:extLst>
      <p:ext uri="{BB962C8B-B14F-4D97-AF65-F5344CB8AC3E}">
        <p14:creationId xmlns:p14="http://schemas.microsoft.com/office/powerpoint/2010/main" val="3462924648"/>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1371600" y="2933700"/>
            <a:ext cx="6648450" cy="990600"/>
          </a:xfrm>
        </p:spPr>
        <p:txBody>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預訓練語言模型的問題</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3/14/2024</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88</a:t>
            </a:fld>
            <a:endParaRPr kumimoji="0" lang="en-US" dirty="0"/>
          </a:p>
        </p:txBody>
      </p:sp>
    </p:spTree>
    <p:extLst>
      <p:ext uri="{BB962C8B-B14F-4D97-AF65-F5344CB8AC3E}">
        <p14:creationId xmlns:p14="http://schemas.microsoft.com/office/powerpoint/2010/main" val="1713075956"/>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2400657"/>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先有一個用自監督方式訓練出來的</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PLM</a:t>
            </a:r>
          </a:p>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然後用少量標註資料監督式學習微調</a:t>
            </a:r>
            <a:endPar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是一個專才模型，解決特定任務</a:t>
            </a:r>
            <a:endPar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已經具有</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SOTA</a:t>
            </a: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的表現了</a:t>
            </a:r>
            <a:endPar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endPar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437755" y="228600"/>
            <a:ext cx="67056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預訓練語言範式的問題</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89</a:t>
            </a:fld>
            <a:endParaRPr kumimoji="0" lang="en-US" dirty="0"/>
          </a:p>
        </p:txBody>
      </p:sp>
      <p:pic>
        <p:nvPicPr>
          <p:cNvPr id="9" name="圖片 8">
            <a:extLst>
              <a:ext uri="{FF2B5EF4-FFF2-40B4-BE49-F238E27FC236}">
                <a16:creationId xmlns:a16="http://schemas.microsoft.com/office/drawing/2014/main" id="{44199093-2894-2DCF-F46E-6EF5AD22C6B4}"/>
              </a:ext>
            </a:extLst>
          </p:cNvPr>
          <p:cNvPicPr>
            <a:picLocks noChangeAspect="1"/>
          </p:cNvPicPr>
          <p:nvPr/>
        </p:nvPicPr>
        <p:blipFill>
          <a:blip r:embed="rId3"/>
          <a:stretch>
            <a:fillRect/>
          </a:stretch>
        </p:blipFill>
        <p:spPr>
          <a:xfrm>
            <a:off x="457200" y="4077057"/>
            <a:ext cx="8429271" cy="1824380"/>
          </a:xfrm>
          <a:prstGeom prst="rect">
            <a:avLst/>
          </a:prstGeom>
        </p:spPr>
      </p:pic>
    </p:spTree>
    <p:extLst>
      <p:ext uri="{BB962C8B-B14F-4D97-AF65-F5344CB8AC3E}">
        <p14:creationId xmlns:p14="http://schemas.microsoft.com/office/powerpoint/2010/main" val="133961909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7C3C3EDC-493A-9558-D2FF-5CF0114FFC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350" y="1828800"/>
            <a:ext cx="8607299" cy="4843463"/>
          </a:xfrm>
          <a:prstGeom prst="rect">
            <a:avLst/>
          </a:prstGeom>
        </p:spPr>
      </p:pic>
      <p:sp>
        <p:nvSpPr>
          <p:cNvPr id="2" name="文字版面配置區 2">
            <a:extLst>
              <a:ext uri="{FF2B5EF4-FFF2-40B4-BE49-F238E27FC236}">
                <a16:creationId xmlns:a16="http://schemas.microsoft.com/office/drawing/2014/main" id="{3DC2B15F-CC3B-AA08-6BF6-DA94E1E3AC5B}"/>
              </a:ext>
            </a:extLst>
          </p:cNvPr>
          <p:cNvSpPr txBox="1">
            <a:spLocks/>
          </p:cNvSpPr>
          <p:nvPr/>
        </p:nvSpPr>
        <p:spPr>
          <a:xfrm>
            <a:off x="2590800" y="304800"/>
            <a:ext cx="6019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規則 </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VS </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語料庫</a:t>
            </a:r>
          </a:p>
        </p:txBody>
      </p:sp>
    </p:spTree>
    <p:extLst>
      <p:ext uri="{BB962C8B-B14F-4D97-AF65-F5344CB8AC3E}">
        <p14:creationId xmlns:p14="http://schemas.microsoft.com/office/powerpoint/2010/main" val="2743896642"/>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3323987"/>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微調任務的標註資料取得不容易</a:t>
            </a:r>
            <a:endPar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微調任務的標註資料不夠多，容易</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overfit</a:t>
            </a:r>
          </a:p>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很多時候資料很少，甚至根本沒有資料</a:t>
            </a:r>
            <a:endPar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每一個下游任務還要帶一個大模型</a:t>
            </a:r>
            <a:endPar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針對不同的目標來進行訓練</a:t>
            </a:r>
            <a:endPar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稱</a:t>
            </a:r>
            <a:r>
              <a:rPr kumimoji="1" lang="en-US" altLang="zh-TW" sz="30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Objective Engineering</a:t>
            </a:r>
          </a:p>
          <a:p>
            <a:pPr marL="358775" indent="-358775">
              <a:buFont typeface="Arial" panose="020B0604020202020204" pitchFamily="34" charset="0"/>
              <a:buChar char="•"/>
            </a:pPr>
            <a:endPar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437755" y="228600"/>
            <a:ext cx="67056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預訓練語言範式的問題</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90</a:t>
            </a:fld>
            <a:endParaRPr kumimoji="0" lang="en-US" dirty="0"/>
          </a:p>
        </p:txBody>
      </p:sp>
      <p:pic>
        <p:nvPicPr>
          <p:cNvPr id="10" name="圖片 9">
            <a:extLst>
              <a:ext uri="{FF2B5EF4-FFF2-40B4-BE49-F238E27FC236}">
                <a16:creationId xmlns:a16="http://schemas.microsoft.com/office/drawing/2014/main" id="{7B9F2ADD-AF32-FDE8-50D4-F2FC48E40B5F}"/>
              </a:ext>
            </a:extLst>
          </p:cNvPr>
          <p:cNvPicPr>
            <a:picLocks noChangeAspect="1"/>
          </p:cNvPicPr>
          <p:nvPr/>
        </p:nvPicPr>
        <p:blipFill>
          <a:blip r:embed="rId3"/>
          <a:stretch>
            <a:fillRect/>
          </a:stretch>
        </p:blipFill>
        <p:spPr>
          <a:xfrm>
            <a:off x="685800" y="5215590"/>
            <a:ext cx="8077200" cy="1309134"/>
          </a:xfrm>
          <a:prstGeom prst="rect">
            <a:avLst/>
          </a:prstGeom>
        </p:spPr>
      </p:pic>
    </p:spTree>
    <p:extLst>
      <p:ext uri="{BB962C8B-B14F-4D97-AF65-F5344CB8AC3E}">
        <p14:creationId xmlns:p14="http://schemas.microsoft.com/office/powerpoint/2010/main" val="1338661335"/>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1477328"/>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LLM</a:t>
            </a: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的出現，參數量爆炸性成長</a:t>
            </a:r>
            <a:endPar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預訓練</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微調，還是要更動所有</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PLM</a:t>
            </a: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的參數</a:t>
            </a:r>
            <a:endPar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沒有人有這個運算資源作微調</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有方法解</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p:txBody>
      </p:sp>
      <p:sp>
        <p:nvSpPr>
          <p:cNvPr id="4" name="文字版面配置區 2"/>
          <p:cNvSpPr txBox="1">
            <a:spLocks/>
          </p:cNvSpPr>
          <p:nvPr/>
        </p:nvSpPr>
        <p:spPr>
          <a:xfrm>
            <a:off x="1437755" y="228600"/>
            <a:ext cx="67056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預訓練語言範式的問題</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91</a:t>
            </a:fld>
            <a:endParaRPr kumimoji="0" lang="en-US" dirty="0"/>
          </a:p>
        </p:txBody>
      </p:sp>
      <p:pic>
        <p:nvPicPr>
          <p:cNvPr id="6" name="圖片 5">
            <a:extLst>
              <a:ext uri="{FF2B5EF4-FFF2-40B4-BE49-F238E27FC236}">
                <a16:creationId xmlns:a16="http://schemas.microsoft.com/office/drawing/2014/main" id="{C6D20E58-7B4A-D260-8DCD-B50EEE6A0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6855" y="3153728"/>
            <a:ext cx="5867400" cy="3300946"/>
          </a:xfrm>
          <a:prstGeom prst="rect">
            <a:avLst/>
          </a:prstGeom>
        </p:spPr>
      </p:pic>
    </p:spTree>
    <p:extLst>
      <p:ext uri="{BB962C8B-B14F-4D97-AF65-F5344CB8AC3E}">
        <p14:creationId xmlns:p14="http://schemas.microsoft.com/office/powerpoint/2010/main" val="1930271502"/>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667000" y="3048000"/>
            <a:ext cx="4724400" cy="990600"/>
          </a:xfrm>
        </p:spPr>
        <p:txBody>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3/14/2024</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92</a:t>
            </a:fld>
            <a:endParaRPr kumimoji="0" lang="en-US" dirty="0"/>
          </a:p>
        </p:txBody>
      </p:sp>
    </p:spTree>
    <p:extLst>
      <p:ext uri="{BB962C8B-B14F-4D97-AF65-F5344CB8AC3E}">
        <p14:creationId xmlns:p14="http://schemas.microsoft.com/office/powerpoint/2010/main" val="885446376"/>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828800" y="1524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「大型」的語言模型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93</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78346" y="1371600"/>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本來也就是一個</a:t>
            </a:r>
            <a:r>
              <a:rPr lang="en-US" altLang="zh-TW" sz="3200" b="0" i="0" dirty="0">
                <a:effectLst/>
                <a:latin typeface="微軟正黑體" panose="020B0604030504040204" pitchFamily="34" charset="-120"/>
                <a:ea typeface="微軟正黑體" panose="020B0604030504040204" pitchFamily="34" charset="-120"/>
              </a:rPr>
              <a:t>PLM</a:t>
            </a:r>
            <a:r>
              <a:rPr lang="zh-TW" altLang="en-US" sz="3200" b="0" i="0" dirty="0">
                <a:effectLst/>
                <a:latin typeface="微軟正黑體" panose="020B0604030504040204" pitchFamily="34" charset="-120"/>
                <a:ea typeface="微軟正黑體" panose="020B0604030504040204" pitchFamily="34" charset="-120"/>
              </a:rPr>
              <a:t>，有不同種類</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一般預訓練語言模型，參數多在</a:t>
            </a:r>
            <a:r>
              <a:rPr lang="en-US" altLang="zh-TW" sz="3200" b="0" i="0" dirty="0">
                <a:effectLst/>
                <a:latin typeface="微軟正黑體" panose="020B0604030504040204" pitchFamily="34" charset="-120"/>
                <a:ea typeface="微軟正黑體" panose="020B0604030504040204" pitchFamily="34" charset="-120"/>
              </a:rPr>
              <a:t>1</a:t>
            </a:r>
            <a:r>
              <a:rPr lang="zh-TW" altLang="en-US" sz="3200" b="0" i="0" dirty="0">
                <a:effectLst/>
                <a:latin typeface="微軟正黑體" panose="020B0604030504040204" pitchFamily="34" charset="-120"/>
                <a:ea typeface="微軟正黑體" panose="020B0604030504040204" pitchFamily="34" charset="-120"/>
              </a:rPr>
              <a:t>億上下</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參數大量增加，模型能力變好</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訓練語料庫大量增加，模型能力變好</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大家開始堆參數</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層數</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及使用大量語料庫</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2020</a:t>
            </a:r>
            <a:r>
              <a:rPr lang="zh-TW" altLang="en-US" sz="3200" dirty="0">
                <a:latin typeface="微軟正黑體" panose="020B0604030504040204" pitchFamily="34" charset="-120"/>
                <a:ea typeface="微軟正黑體" panose="020B0604030504040204" pitchFamily="34" charset="-120"/>
              </a:rPr>
              <a:t>年的</a:t>
            </a:r>
            <a:r>
              <a:rPr lang="en-US" altLang="zh-TW" sz="3200" dirty="0">
                <a:latin typeface="微軟正黑體" panose="020B0604030504040204" pitchFamily="34" charset="-120"/>
                <a:ea typeface="微軟正黑體" panose="020B0604030504040204" pitchFamily="34" charset="-120"/>
              </a:rPr>
              <a:t>Scaling Law</a:t>
            </a:r>
          </a:p>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2022</a:t>
            </a:r>
            <a:r>
              <a:rPr lang="zh-TW" altLang="en-US" sz="3200" b="0" i="0" dirty="0">
                <a:effectLst/>
                <a:latin typeface="微軟正黑體" panose="020B0604030504040204" pitchFamily="34" charset="-120"/>
                <a:ea typeface="微軟正黑體" panose="020B0604030504040204" pitchFamily="34" charset="-120"/>
              </a:rPr>
              <a:t>年發現的</a:t>
            </a:r>
            <a:r>
              <a:rPr lang="en-US" altLang="zh-TW" sz="3200" b="0" i="0" dirty="0">
                <a:effectLst/>
                <a:latin typeface="微軟正黑體" panose="020B0604030504040204" pitchFamily="34" charset="-120"/>
                <a:ea typeface="微軟正黑體" panose="020B0604030504040204" pitchFamily="34" charset="-120"/>
              </a:rPr>
              <a:t>Emergent Abilities</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從此就走向越來越大的趨勢</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模型非常大，語料庫非常多，需要巨大計算資源的預訓練語言模型</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89973883"/>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版面配置區 2">
            <a:extLst>
              <a:ext uri="{FF2B5EF4-FFF2-40B4-BE49-F238E27FC236}">
                <a16:creationId xmlns:a16="http://schemas.microsoft.com/office/drawing/2014/main" id="{338D04A1-994B-C3C1-935E-F9DE36EE4C37}"/>
              </a:ext>
            </a:extLst>
          </p:cNvPr>
          <p:cNvSpPr txBox="1">
            <a:spLocks/>
          </p:cNvSpPr>
          <p:nvPr/>
        </p:nvSpPr>
        <p:spPr>
          <a:xfrm>
            <a:off x="2057400" y="347870"/>
            <a:ext cx="59436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相信模型夠聰明了</a:t>
            </a:r>
          </a:p>
        </p:txBody>
      </p:sp>
      <p:sp>
        <p:nvSpPr>
          <p:cNvPr id="2" name="文字方塊 1">
            <a:extLst>
              <a:ext uri="{FF2B5EF4-FFF2-40B4-BE49-F238E27FC236}">
                <a16:creationId xmlns:a16="http://schemas.microsoft.com/office/drawing/2014/main" id="{6C8211DF-CF8C-DE27-85EA-6AE0143683DA}"/>
              </a:ext>
            </a:extLst>
          </p:cNvPr>
          <p:cNvSpPr txBox="1"/>
          <p:nvPr/>
        </p:nvSpPr>
        <p:spPr>
          <a:xfrm>
            <a:off x="678346" y="1371600"/>
            <a:ext cx="7924800" cy="452431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模型非常大，已經夠聰明了</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用傳統</a:t>
            </a:r>
            <a:r>
              <a:rPr lang="en-US" altLang="zh-TW" sz="3200" dirty="0" err="1">
                <a:latin typeface="微軟正黑體" panose="020B0604030504040204" pitchFamily="34" charset="-120"/>
                <a:ea typeface="微軟正黑體" panose="020B0604030504040204" pitchFamily="34" charset="-120"/>
              </a:rPr>
              <a:t>plm+ft</a:t>
            </a:r>
            <a:r>
              <a:rPr lang="zh-TW" altLang="en-US" sz="3200" dirty="0">
                <a:latin typeface="微軟正黑體" panose="020B0604030504040204" pitchFamily="34" charset="-120"/>
                <a:ea typeface="微軟正黑體" panose="020B0604030504040204" pitchFamily="34" charset="-120"/>
              </a:rPr>
              <a:t>的方法，需要動到模型</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但是</a:t>
            </a:r>
            <a:r>
              <a:rPr lang="en-US" altLang="zh-TW" sz="3200" dirty="0" err="1">
                <a:latin typeface="微軟正黑體" panose="020B0604030504040204" pitchFamily="34" charset="-120"/>
                <a:ea typeface="微軟正黑體" panose="020B0604030504040204" pitchFamily="34" charset="-120"/>
              </a:rPr>
              <a:t>llm</a:t>
            </a:r>
            <a:r>
              <a:rPr lang="zh-TW" altLang="en-US" sz="3200" dirty="0">
                <a:latin typeface="微軟正黑體" panose="020B0604030504040204" pitchFamily="34" charset="-120"/>
                <a:ea typeface="微軟正黑體" panose="020B0604030504040204" pitchFamily="34" charset="-120"/>
              </a:rPr>
              <a:t>太大了，少數人才能動模型</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有沒有辦法改變輸出的</a:t>
            </a:r>
            <a:r>
              <a:rPr lang="en-US" altLang="zh-TW" sz="3200" dirty="0">
                <a:latin typeface="微軟正黑體" panose="020B0604030504040204" pitchFamily="34" charset="-120"/>
                <a:ea typeface="微軟正黑體" panose="020B0604030504040204" pitchFamily="34" charset="-120"/>
              </a:rPr>
              <a:t>vector</a:t>
            </a:r>
            <a:r>
              <a:rPr lang="zh-TW" altLang="en-US" sz="3200" dirty="0">
                <a:latin typeface="微軟正黑體" panose="020B0604030504040204" pitchFamily="34" charset="-120"/>
                <a:ea typeface="微軟正黑體" panose="020B0604030504040204" pitchFamily="34" charset="-120"/>
              </a:rPr>
              <a:t>？</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改變輸入的</a:t>
            </a:r>
            <a:r>
              <a:rPr lang="en-US" altLang="zh-TW" sz="3200" dirty="0">
                <a:latin typeface="微軟正黑體" panose="020B0604030504040204" pitchFamily="34" charset="-120"/>
                <a:ea typeface="微軟正黑體" panose="020B0604030504040204" pitchFamily="34" charset="-120"/>
              </a:rPr>
              <a:t>vector-&gt;</a:t>
            </a:r>
            <a:r>
              <a:rPr lang="zh-TW" altLang="en-US" sz="3200" dirty="0">
                <a:latin typeface="微軟正黑體" panose="020B0604030504040204" pitchFamily="34" charset="-120"/>
                <a:ea typeface="微軟正黑體" panose="020B0604030504040204" pitchFamily="34" charset="-120"/>
              </a:rPr>
              <a:t>改變輸入的文字</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輸入文字的改變</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優化</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，讓模型輸出更加符合我們的預期，而不動到模型</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稱</a:t>
            </a:r>
            <a:r>
              <a:rPr lang="en-US" altLang="zh-TW" sz="3200" dirty="0">
                <a:latin typeface="微軟正黑體" panose="020B0604030504040204" pitchFamily="34" charset="-120"/>
                <a:ea typeface="微軟正黑體" panose="020B0604030504040204" pitchFamily="34" charset="-120"/>
              </a:rPr>
              <a:t>In-Context Learning</a:t>
            </a: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974874687"/>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4585871"/>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大型語言模型是什麼</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大型語言模型的特色</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大型語言模型的種類</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大型語言模型的元件</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815975" lvl="1" indent="-358775">
              <a:buFont typeface="Arial" panose="020B0604020202020204" pitchFamily="34" charset="0"/>
              <a:buChar char="•"/>
            </a:pPr>
            <a:r>
              <a:rPr kumimoji="1" lang="zh-TW" altLang="en-US"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預訓練</a:t>
            </a:r>
            <a:endParaRPr kumimoji="1" lang="en-US" altLang="zh-TW"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815975" lvl="1" indent="-358775">
              <a:buFont typeface="Arial" panose="020B0604020202020204" pitchFamily="34" charset="0"/>
              <a:buChar char="•"/>
            </a:pPr>
            <a:r>
              <a:rPr kumimoji="1" lang="en-US" altLang="zh-TW"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Tuning(SFT)</a:t>
            </a:r>
          </a:p>
          <a:p>
            <a:pPr marL="815975" lvl="1" indent="-358775">
              <a:buFont typeface="Arial" panose="020B0604020202020204" pitchFamily="34" charset="0"/>
              <a:buChar char="•"/>
            </a:pPr>
            <a:r>
              <a:rPr kumimoji="1" lang="en-US" altLang="zh-TW"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RLHF</a:t>
            </a:r>
          </a:p>
          <a:p>
            <a:pPr marL="1273175" lvl="2" indent="-358775">
              <a:buFont typeface="Arial" panose="020B0604020202020204" pitchFamily="34" charset="0"/>
              <a:buChar char="•"/>
            </a:pPr>
            <a:r>
              <a:rPr kumimoji="1" lang="en-US" altLang="zh-TW" sz="24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Reward Model</a:t>
            </a:r>
          </a:p>
          <a:p>
            <a:pPr marL="1273175" lvl="2" indent="-358775">
              <a:buFont typeface="Arial" panose="020B0604020202020204" pitchFamily="34" charset="0"/>
              <a:buChar char="•"/>
            </a:pPr>
            <a:r>
              <a:rPr kumimoji="1" lang="en-US" altLang="zh-TW" sz="24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PPO</a:t>
            </a:r>
          </a:p>
          <a:p>
            <a:pPr marL="357188" lvl="2" indent="-357188">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新一代的範式</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362200" y="2286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從預訓練走向大型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95</a:t>
            </a:fld>
            <a:endParaRPr kumimoji="0" lang="en-US" dirty="0"/>
          </a:p>
        </p:txBody>
      </p:sp>
    </p:spTree>
    <p:extLst>
      <p:ext uri="{BB962C8B-B14F-4D97-AF65-F5344CB8AC3E}">
        <p14:creationId xmlns:p14="http://schemas.microsoft.com/office/powerpoint/2010/main" val="607075593"/>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04800"/>
            <a:ext cx="6629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著名大型語言模型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66675" y="68421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72450" y="6842125"/>
            <a:ext cx="914400" cy="244475"/>
          </a:xfrm>
        </p:spPr>
        <p:txBody>
          <a:bodyPr/>
          <a:lstStyle/>
          <a:p>
            <a:pPr algn="r"/>
            <a:fld id="{F99EC173-99AE-4773-AB25-02E469A13EAE}" type="slidenum">
              <a:rPr kumimoji="0" lang="en-US" sz="1200" smtClean="0">
                <a:solidFill>
                  <a:schemeClr val="tx2"/>
                </a:solidFill>
              </a:rPr>
              <a:pPr algn="r"/>
              <a:t>96</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524000"/>
            <a:ext cx="7924800" cy="4031873"/>
          </a:xfrm>
          <a:prstGeom prst="rect">
            <a:avLst/>
          </a:prstGeom>
          <a:noFill/>
        </p:spPr>
        <p:txBody>
          <a:bodyPr wrap="square" rtlCol="0">
            <a:spAutoFit/>
          </a:bodyPr>
          <a:lstStyle/>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Seq2seq</a:t>
            </a:r>
            <a:r>
              <a:rPr lang="zh-TW" altLang="en-US" sz="3200" b="0" i="0" dirty="0">
                <a:effectLst/>
                <a:latin typeface="微軟正黑體" panose="020B0604030504040204" pitchFamily="34" charset="-120"/>
                <a:ea typeface="微軟正黑體" panose="020B0604030504040204" pitchFamily="34" charset="-120"/>
              </a:rPr>
              <a:t>的</a:t>
            </a:r>
            <a:r>
              <a:rPr lang="en-US" altLang="zh-TW" sz="3200" b="0" i="0" dirty="0">
                <a:effectLst/>
                <a:latin typeface="微軟正黑體" panose="020B0604030504040204" pitchFamily="34" charset="-120"/>
                <a:ea typeface="微軟正黑體" panose="020B0604030504040204" pitchFamily="34" charset="-120"/>
              </a:rPr>
              <a:t>BART</a:t>
            </a:r>
            <a:r>
              <a:rPr lang="zh-TW" altLang="en-US" sz="3200" b="0" i="0" dirty="0">
                <a:effectLst/>
                <a:latin typeface="微軟正黑體" panose="020B0604030504040204" pitchFamily="34" charset="-120"/>
                <a:ea typeface="微軟正黑體" panose="020B0604030504040204" pitchFamily="34" charset="-120"/>
              </a:rPr>
              <a:t>，</a:t>
            </a:r>
            <a:r>
              <a:rPr lang="en-US" altLang="zh-TW" sz="3200" b="0" i="0" dirty="0">
                <a:effectLst/>
                <a:latin typeface="微軟正黑體" panose="020B0604030504040204" pitchFamily="34" charset="-120"/>
                <a:ea typeface="微軟正黑體" panose="020B0604030504040204" pitchFamily="34" charset="-120"/>
              </a:rPr>
              <a:t>T5</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單向生成模型</a:t>
            </a:r>
            <a:r>
              <a:rPr lang="en-US" altLang="zh-TW" sz="3200" dirty="0">
                <a:latin typeface="微軟正黑體" panose="020B0604030504040204" pitchFamily="34" charset="-120"/>
                <a:ea typeface="微軟正黑體" panose="020B0604030504040204" pitchFamily="34" charset="-120"/>
              </a:rPr>
              <a:t>GPT</a:t>
            </a:r>
            <a:r>
              <a:rPr lang="zh-TW" altLang="en-US" sz="3200" dirty="0">
                <a:latin typeface="微軟正黑體" panose="020B0604030504040204" pitchFamily="34" charset="-120"/>
                <a:ea typeface="微軟正黑體" panose="020B0604030504040204" pitchFamily="34" charset="-120"/>
              </a:rPr>
              <a:t>、</a:t>
            </a:r>
            <a:r>
              <a:rPr lang="en-US" altLang="zh-TW" sz="3200" dirty="0">
                <a:latin typeface="微軟正黑體" panose="020B0604030504040204" pitchFamily="34" charset="-120"/>
                <a:ea typeface="微軟正黑體" panose="020B0604030504040204" pitchFamily="34" charset="-120"/>
              </a:rPr>
              <a:t>GPT2</a:t>
            </a:r>
            <a:r>
              <a:rPr lang="zh-TW" altLang="en-US" sz="3200" dirty="0">
                <a:latin typeface="微軟正黑體" panose="020B0604030504040204" pitchFamily="34" charset="-120"/>
                <a:ea typeface="微軟正黑體" panose="020B0604030504040204" pitchFamily="34" charset="-120"/>
              </a:rPr>
              <a:t>、</a:t>
            </a:r>
            <a:r>
              <a:rPr lang="en-US" altLang="zh-TW" sz="3200" dirty="0">
                <a:latin typeface="微軟正黑體" panose="020B0604030504040204" pitchFamily="34" charset="-120"/>
                <a:ea typeface="微軟正黑體" panose="020B0604030504040204" pitchFamily="34" charset="-120"/>
              </a:rPr>
              <a:t>GPT3</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指令微調後的</a:t>
            </a:r>
            <a:r>
              <a:rPr lang="en-US" altLang="zh-TW" sz="3200" b="0" i="0" dirty="0">
                <a:effectLst/>
                <a:latin typeface="微軟正黑體" panose="020B0604030504040204" pitchFamily="34" charset="-120"/>
                <a:ea typeface="微軟正黑體" panose="020B0604030504040204" pitchFamily="34" charset="-120"/>
              </a:rPr>
              <a:t>T0</a:t>
            </a:r>
            <a:r>
              <a:rPr lang="zh-TW" altLang="en-US" sz="3200" b="0" i="0" dirty="0">
                <a:effectLst/>
                <a:latin typeface="微軟正黑體" panose="020B0604030504040204" pitchFamily="34" charset="-120"/>
                <a:ea typeface="微軟正黑體" panose="020B0604030504040204" pitchFamily="34" charset="-120"/>
              </a:rPr>
              <a:t>，</a:t>
            </a:r>
            <a:r>
              <a:rPr lang="en-US" altLang="zh-TW" sz="3200" b="0" i="0" dirty="0">
                <a:effectLst/>
                <a:latin typeface="微軟正黑體" panose="020B0604030504040204" pitchFamily="34" charset="-120"/>
                <a:ea typeface="微軟正黑體" panose="020B0604030504040204" pitchFamily="34" charset="-120"/>
              </a:rPr>
              <a:t>Flan</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經過</a:t>
            </a:r>
            <a:r>
              <a:rPr lang="en-US" altLang="zh-TW" sz="3200" b="0" i="0" dirty="0">
                <a:effectLst/>
                <a:latin typeface="微軟正黑體" panose="020B0604030504040204" pitchFamily="34" charset="-120"/>
                <a:ea typeface="微軟正黑體" panose="020B0604030504040204" pitchFamily="34" charset="-120"/>
              </a:rPr>
              <a:t>RLHF</a:t>
            </a:r>
            <a:r>
              <a:rPr lang="zh-TW" altLang="en-US" sz="3200" b="0" i="0" dirty="0">
                <a:effectLst/>
                <a:latin typeface="微軟正黑體" panose="020B0604030504040204" pitchFamily="34" charset="-120"/>
                <a:ea typeface="微軟正黑體" panose="020B0604030504040204" pitchFamily="34" charset="-120"/>
              </a:rPr>
              <a:t>的</a:t>
            </a:r>
            <a:r>
              <a:rPr lang="en-US" altLang="zh-TW" sz="3200" b="0" i="0" dirty="0" err="1">
                <a:effectLst/>
                <a:latin typeface="微軟正黑體" panose="020B0604030504040204" pitchFamily="34" charset="-120"/>
                <a:ea typeface="微軟正黑體" panose="020B0604030504040204" pitchFamily="34" charset="-120"/>
              </a:rPr>
              <a:t>InstructGPT</a:t>
            </a:r>
            <a:r>
              <a:rPr lang="zh-TW" altLang="en-US" sz="3200" b="0" i="0" dirty="0">
                <a:effectLst/>
                <a:latin typeface="微軟正黑體" panose="020B0604030504040204" pitchFamily="34" charset="-120"/>
                <a:ea typeface="微軟正黑體" panose="020B0604030504040204" pitchFamily="34" charset="-120"/>
              </a:rPr>
              <a:t>、</a:t>
            </a:r>
            <a:r>
              <a:rPr lang="en-US" altLang="zh-TW" sz="3200" b="0" i="0" dirty="0">
                <a:effectLst/>
                <a:latin typeface="微軟正黑體" panose="020B0604030504040204" pitchFamily="34" charset="-120"/>
                <a:ea typeface="微軟正黑體" panose="020B0604030504040204" pitchFamily="34" charset="-120"/>
              </a:rPr>
              <a:t>ChatGPT</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開源的</a:t>
            </a:r>
            <a:r>
              <a:rPr lang="en-US" altLang="zh-TW" sz="3200" b="0" i="0" dirty="0">
                <a:effectLst/>
                <a:latin typeface="微軟正黑體" panose="020B0604030504040204" pitchFamily="34" charset="-120"/>
                <a:ea typeface="微軟正黑體" panose="020B0604030504040204" pitchFamily="34" charset="-120"/>
              </a:rPr>
              <a:t>LLM</a:t>
            </a:r>
            <a:r>
              <a:rPr lang="zh-TW" altLang="en-US" sz="3200" dirty="0">
                <a:latin typeface="微軟正黑體" panose="020B0604030504040204" pitchFamily="34" charset="-120"/>
                <a:ea typeface="微軟正黑體" panose="020B0604030504040204" pitchFamily="34" charset="-120"/>
              </a:rPr>
              <a:t> </a:t>
            </a:r>
            <a:r>
              <a:rPr lang="en-US" altLang="zh-TW" sz="3200" dirty="0">
                <a:latin typeface="微軟正黑體" panose="020B0604030504040204" pitchFamily="34" charset="-120"/>
                <a:ea typeface="微軟正黑體" panose="020B0604030504040204" pitchFamily="34" charset="-120"/>
              </a:rPr>
              <a:t>LLAMA</a:t>
            </a:r>
            <a:r>
              <a:rPr lang="zh-TW" altLang="en-US" sz="3200" dirty="0">
                <a:latin typeface="微軟正黑體" panose="020B0604030504040204" pitchFamily="34" charset="-120"/>
                <a:ea typeface="微軟正黑體" panose="020B0604030504040204" pitchFamily="34" charset="-120"/>
              </a:rPr>
              <a:t>、</a:t>
            </a:r>
            <a:r>
              <a:rPr lang="en-US" altLang="zh-TW" sz="3200" dirty="0">
                <a:latin typeface="微軟正黑體" panose="020B0604030504040204" pitchFamily="34" charset="-120"/>
                <a:ea typeface="微軟正黑體" panose="020B0604030504040204" pitchFamily="34" charset="-120"/>
              </a:rPr>
              <a:t>Mistral</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經過</a:t>
            </a:r>
            <a:r>
              <a:rPr lang="en-US" altLang="zh-TW" sz="3200" b="0" i="0" dirty="0">
                <a:effectLst/>
                <a:latin typeface="微軟正黑體" panose="020B0604030504040204" pitchFamily="34" charset="-120"/>
                <a:ea typeface="微軟正黑體" panose="020B0604030504040204" pitchFamily="34" charset="-120"/>
              </a:rPr>
              <a:t>MOE</a:t>
            </a:r>
            <a:r>
              <a:rPr lang="zh-TW" altLang="en-US" sz="3200" b="0" i="0" dirty="0">
                <a:effectLst/>
                <a:latin typeface="微軟正黑體" panose="020B0604030504040204" pitchFamily="34" charset="-120"/>
                <a:ea typeface="微軟正黑體" panose="020B0604030504040204" pitchFamily="34" charset="-120"/>
              </a:rPr>
              <a:t>優化的</a:t>
            </a:r>
            <a:r>
              <a:rPr lang="en-US" altLang="zh-TW" sz="3200" b="0" i="0" dirty="0" err="1">
                <a:effectLst/>
                <a:latin typeface="微軟正黑體" panose="020B0604030504040204" pitchFamily="34" charset="-120"/>
                <a:ea typeface="微軟正黑體" panose="020B0604030504040204" pitchFamily="34" charset="-120"/>
              </a:rPr>
              <a:t>Mixtral</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國產的</a:t>
            </a:r>
            <a:r>
              <a:rPr lang="en-US" altLang="zh-TW" sz="3200" b="0" i="0" dirty="0">
                <a:effectLst/>
                <a:latin typeface="微軟正黑體" panose="020B0604030504040204" pitchFamily="34" charset="-120"/>
                <a:ea typeface="微軟正黑體" panose="020B0604030504040204" pitchFamily="34" charset="-120"/>
              </a:rPr>
              <a:t>Taiwan LLAMA (</a:t>
            </a:r>
            <a:r>
              <a:rPr lang="zh-TW" altLang="en-US" sz="3200" b="0" i="0" dirty="0">
                <a:effectLst/>
                <a:latin typeface="微軟正黑體" panose="020B0604030504040204" pitchFamily="34" charset="-120"/>
                <a:ea typeface="微軟正黑體" panose="020B0604030504040204" pitchFamily="34" charset="-120"/>
              </a:rPr>
              <a:t>林彥廷</a:t>
            </a:r>
            <a:r>
              <a:rPr lang="en-US" altLang="zh-TW" sz="3200" b="0" i="0" dirty="0">
                <a:effectLst/>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619937366"/>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90800" y="76200"/>
            <a:ext cx="41910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Scaling Law</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97</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143000"/>
            <a:ext cx="7924800" cy="3046988"/>
          </a:xfrm>
          <a:prstGeom prst="rect">
            <a:avLst/>
          </a:prstGeom>
          <a:noFill/>
        </p:spPr>
        <p:txBody>
          <a:bodyPr wrap="square" rtlCol="0">
            <a:spAutoFit/>
          </a:bodyPr>
          <a:lstStyle/>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2020</a:t>
            </a:r>
            <a:r>
              <a:rPr lang="zh-TW" altLang="en-US" sz="3200" b="0" i="0" dirty="0">
                <a:effectLst/>
                <a:latin typeface="微軟正黑體" panose="020B0604030504040204" pitchFamily="34" charset="-120"/>
                <a:ea typeface="微軟正黑體" panose="020B0604030504040204" pitchFamily="34" charset="-120"/>
              </a:rPr>
              <a:t>年時</a:t>
            </a:r>
            <a:r>
              <a:rPr lang="en-US" altLang="zh-TW" sz="3200" dirty="0">
                <a:latin typeface="微軟正黑體" panose="020B0604030504040204" pitchFamily="34" charset="-120"/>
                <a:ea typeface="微軟正黑體" panose="020B0604030504040204" pitchFamily="34" charset="-120"/>
              </a:rPr>
              <a:t>OpenAI</a:t>
            </a:r>
            <a:r>
              <a:rPr lang="zh-TW" altLang="en-US" sz="3200" dirty="0">
                <a:latin typeface="微軟正黑體" panose="020B0604030504040204" pitchFamily="34" charset="-120"/>
                <a:ea typeface="微軟正黑體" panose="020B0604030504040204" pitchFamily="34" charset="-120"/>
              </a:rPr>
              <a:t>發表的論文</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隨著計算量、語料庫大小，模型大小的增長，</a:t>
            </a:r>
            <a:r>
              <a:rPr lang="en-US" altLang="zh-TW" sz="3200" b="0" i="0" dirty="0" err="1">
                <a:effectLst/>
                <a:latin typeface="微軟正黑體" panose="020B0604030504040204" pitchFamily="34" charset="-120"/>
                <a:ea typeface="微軟正黑體" panose="020B0604030504040204" pitchFamily="34" charset="-120"/>
              </a:rPr>
              <a:t>llm</a:t>
            </a:r>
            <a:r>
              <a:rPr lang="zh-TW" altLang="en-US" sz="3200" b="0" i="0" dirty="0">
                <a:effectLst/>
                <a:latin typeface="微軟正黑體" panose="020B0604030504040204" pitchFamily="34" charset="-120"/>
                <a:ea typeface="微軟正黑體" panose="020B0604030504040204" pitchFamily="34" charset="-120"/>
              </a:rPr>
              <a:t>也會呈現指數增長</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以</a:t>
            </a:r>
            <a:r>
              <a:rPr lang="en-US" altLang="zh-TW" sz="3200" b="0" i="0" dirty="0" err="1">
                <a:effectLst/>
                <a:latin typeface="微軟正黑體" panose="020B0604030504040204" pitchFamily="34" charset="-120"/>
                <a:ea typeface="微軟正黑體" panose="020B0604030504040204" pitchFamily="34" charset="-120"/>
              </a:rPr>
              <a:t>Chinchila</a:t>
            </a:r>
            <a:r>
              <a:rPr lang="zh-TW" altLang="en-US" sz="3200" b="0" i="0" dirty="0">
                <a:effectLst/>
                <a:latin typeface="微軟正黑體" panose="020B0604030504040204" pitchFamily="34" charset="-120"/>
                <a:ea typeface="微軟正黑體" panose="020B0604030504040204" pitchFamily="34" charset="-120"/>
              </a:rPr>
              <a:t>模型為一個臨界點，資料量大，模型也大，表現會非常好</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0A203E6E-45CD-DD71-0301-74A5D5F9C161}"/>
              </a:ext>
            </a:extLst>
          </p:cNvPr>
          <p:cNvPicPr>
            <a:picLocks noChangeAspect="1"/>
          </p:cNvPicPr>
          <p:nvPr/>
        </p:nvPicPr>
        <p:blipFill>
          <a:blip r:embed="rId3"/>
          <a:stretch>
            <a:fillRect/>
          </a:stretch>
        </p:blipFill>
        <p:spPr>
          <a:xfrm>
            <a:off x="685800" y="4093022"/>
            <a:ext cx="7620000" cy="2499468"/>
          </a:xfrm>
          <a:prstGeom prst="rect">
            <a:avLst/>
          </a:prstGeom>
        </p:spPr>
      </p:pic>
    </p:spTree>
    <p:extLst>
      <p:ext uri="{BB962C8B-B14F-4D97-AF65-F5344CB8AC3E}">
        <p14:creationId xmlns:p14="http://schemas.microsoft.com/office/powerpoint/2010/main" val="2849633236"/>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260730"/>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Scaling Law</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66675" y="67659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72450" y="6765925"/>
            <a:ext cx="914400" cy="244475"/>
          </a:xfrm>
        </p:spPr>
        <p:txBody>
          <a:bodyPr/>
          <a:lstStyle/>
          <a:p>
            <a:pPr algn="r"/>
            <a:fld id="{F99EC173-99AE-4773-AB25-02E469A13EAE}" type="slidenum">
              <a:rPr kumimoji="0" lang="en-US" sz="1200" smtClean="0">
                <a:solidFill>
                  <a:schemeClr val="tx2"/>
                </a:solidFill>
              </a:rPr>
              <a:pPr algn="r"/>
              <a:t>98</a:t>
            </a:fld>
            <a:endParaRPr kumimoji="0" lang="en-US" dirty="0"/>
          </a:p>
        </p:txBody>
      </p:sp>
      <p:pic>
        <p:nvPicPr>
          <p:cNvPr id="8" name="圖片 7">
            <a:extLst>
              <a:ext uri="{FF2B5EF4-FFF2-40B4-BE49-F238E27FC236}">
                <a16:creationId xmlns:a16="http://schemas.microsoft.com/office/drawing/2014/main" id="{7B77816B-F7C6-7DB3-F1DF-0F9CB0830695}"/>
              </a:ext>
            </a:extLst>
          </p:cNvPr>
          <p:cNvPicPr>
            <a:picLocks noChangeAspect="1"/>
          </p:cNvPicPr>
          <p:nvPr/>
        </p:nvPicPr>
        <p:blipFill>
          <a:blip r:embed="rId3"/>
          <a:stretch>
            <a:fillRect/>
          </a:stretch>
        </p:blipFill>
        <p:spPr>
          <a:xfrm>
            <a:off x="685800" y="2187765"/>
            <a:ext cx="7500730" cy="3993383"/>
          </a:xfrm>
          <a:prstGeom prst="rect">
            <a:avLst/>
          </a:prstGeom>
        </p:spPr>
      </p:pic>
    </p:spTree>
    <p:extLst>
      <p:ext uri="{BB962C8B-B14F-4D97-AF65-F5344CB8AC3E}">
        <p14:creationId xmlns:p14="http://schemas.microsoft.com/office/powerpoint/2010/main" val="842454254"/>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828800" y="3810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語言模型越大越好？</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66675" y="688619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3/14/2024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72450" y="6886195"/>
            <a:ext cx="914400" cy="244475"/>
          </a:xfrm>
        </p:spPr>
        <p:txBody>
          <a:bodyPr/>
          <a:lstStyle/>
          <a:p>
            <a:pPr algn="r"/>
            <a:fld id="{F99EC173-99AE-4773-AB25-02E469A13EAE}" type="slidenum">
              <a:rPr kumimoji="0" lang="en-US" sz="1200" smtClean="0">
                <a:solidFill>
                  <a:schemeClr val="tx2"/>
                </a:solidFill>
              </a:rPr>
              <a:pPr algn="r"/>
              <a:t>99</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533400" y="1469835"/>
            <a:ext cx="7924800" cy="4031873"/>
          </a:xfrm>
          <a:prstGeom prst="rect">
            <a:avLst/>
          </a:prstGeom>
          <a:noFill/>
        </p:spPr>
        <p:txBody>
          <a:bodyPr wrap="square" rtlCol="0">
            <a:spAutoFit/>
          </a:bodyPr>
          <a:lstStyle/>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2020 </a:t>
            </a:r>
            <a:r>
              <a:rPr lang="zh-TW" altLang="en-US" sz="3200" b="0" i="0" dirty="0">
                <a:effectLst/>
                <a:latin typeface="微軟正黑體" panose="020B0604030504040204" pitchFamily="34" charset="-120"/>
                <a:ea typeface="微軟正黑體" panose="020B0604030504040204" pitchFamily="34" charset="-120"/>
              </a:rPr>
              <a:t>年的一項分析發現，神經語言模型的能力（透過訓練損失衡量）在與參數數量、訓練資料量和用於訓練的計算的冪律關係中平穩增長</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這些關係在很寬的值範圍內（最多七個數量級）進行了測試</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在範圍的最高端（包括高達數萬億個參數的網路規模）沒有觀察到關係的衰減</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616203541"/>
      </p:ext>
    </p:extLst>
  </p:cSld>
  <p:clrMapOvr>
    <a:masterClrMapping/>
  </p:clrMapOvr>
  <p:transition>
    <p:fad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古典相簿">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70000"/>
                <a:satMod val="350000"/>
              </a:schemeClr>
            </a:gs>
          </a:gsLst>
          <a:path path="circle">
            <a:fillToRect l="51000" t="-20000" r="200000" b="100000"/>
          </a:path>
        </a:gradFill>
        <a:blipFill>
          <a:blip xmlns:r="http://schemas.openxmlformats.org/officeDocument/2006/relationships" r:embed="rId1">
            <a:duotone>
              <a:schemeClr val="phClr">
                <a:shade val="25000"/>
                <a:satMod val="350000"/>
              </a:schemeClr>
              <a:schemeClr val="phClr">
                <a:tint val="83000"/>
                <a:satMod val="115000"/>
              </a:schemeClr>
            </a:duotone>
          </a:blip>
          <a:tile tx="0" ty="0" sx="120000" sy="120000" flip="xy"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古典相簿.potx</Template>
  <TotalTime>0</TotalTime>
  <Words>7075</Words>
  <Application>Microsoft Office PowerPoint</Application>
  <PresentationFormat>如螢幕大小 (4:3)</PresentationFormat>
  <Paragraphs>1206</Paragraphs>
  <Slides>197</Slides>
  <Notes>161</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197</vt:i4>
      </vt:variant>
    </vt:vector>
  </HeadingPairs>
  <TitlesOfParts>
    <vt:vector size="205" baseType="lpstr">
      <vt:lpstr>Linux Libertine</vt:lpstr>
      <vt:lpstr>微軟正黑體</vt:lpstr>
      <vt:lpstr>新細明體</vt:lpstr>
      <vt:lpstr>標楷體</vt:lpstr>
      <vt:lpstr>Arial</vt:lpstr>
      <vt:lpstr>Calibri</vt:lpstr>
      <vt:lpstr>Century Schoolbook</vt:lpstr>
      <vt:lpstr>古典相簿</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modified xsi:type="dcterms:W3CDTF">2024-03-14T13:11:50Z</dcterms:modified>
</cp:coreProperties>
</file>